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85" r:id="rId2"/>
    <p:sldId id="287" r:id="rId3"/>
    <p:sldId id="288" r:id="rId4"/>
    <p:sldId id="257" r:id="rId5"/>
    <p:sldId id="256" r:id="rId6"/>
    <p:sldId id="258" r:id="rId7"/>
    <p:sldId id="259" r:id="rId8"/>
    <p:sldId id="260" r:id="rId9"/>
    <p:sldId id="261" r:id="rId10"/>
    <p:sldId id="262" r:id="rId11"/>
    <p:sldId id="263" r:id="rId12"/>
    <p:sldId id="264" r:id="rId13"/>
    <p:sldId id="265" r:id="rId14"/>
    <p:sldId id="266" r:id="rId15"/>
    <p:sldId id="267" r:id="rId16"/>
    <p:sldId id="289"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6"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95"/>
  </p:normalViewPr>
  <p:slideViewPr>
    <p:cSldViewPr snapToGrid="0" snapToObjects="1">
      <p:cViewPr varScale="1">
        <p:scale>
          <a:sx n="103" d="100"/>
          <a:sy n="103" d="100"/>
        </p:scale>
        <p:origin x="1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title>
      <c:tx>
        <c:rich>
          <a:bodyPr rot="0"/>
          <a:lstStyle/>
          <a:p>
            <a:pPr>
              <a:defRPr sz="1400" b="1" i="0" u="none" strike="noStrike">
                <a:solidFill>
                  <a:srgbClr val="595959"/>
                </a:solidFill>
                <a:latin typeface="Calibri"/>
              </a:defRPr>
            </a:pPr>
            <a:r>
              <a:rPr lang="de-DE" sz="1400" b="1" i="0" u="none" strike="noStrike">
                <a:solidFill>
                  <a:srgbClr val="595959"/>
                </a:solidFill>
                <a:latin typeface="Calibri"/>
              </a:rPr>
              <a:t>Anzahl geförderter Schüler (kumuliert)</a:t>
            </a:r>
          </a:p>
        </c:rich>
      </c:tx>
      <c:layout>
        <c:manualLayout>
          <c:xMode val="edge"/>
          <c:yMode val="edge"/>
          <c:x val="0.17895"/>
          <c:y val="2.0002900000000001E-3"/>
          <c:w val="0.53670899999999999"/>
          <c:h val="9.4351599999999994E-2"/>
        </c:manualLayout>
      </c:layout>
      <c:overlay val="1"/>
      <c:spPr>
        <a:noFill/>
        <a:effectLst/>
      </c:spPr>
    </c:title>
    <c:autoTitleDeleted val="0"/>
    <c:plotArea>
      <c:layout>
        <c:manualLayout>
          <c:layoutTarget val="inner"/>
          <c:xMode val="edge"/>
          <c:yMode val="edge"/>
          <c:x val="0.112288"/>
          <c:y val="9.6351900000000004E-2"/>
          <c:w val="0.75790000000000002"/>
          <c:h val="0.84376799999999996"/>
        </c:manualLayout>
      </c:layout>
      <c:barChart>
        <c:barDir val="col"/>
        <c:grouping val="stacked"/>
        <c:varyColors val="0"/>
        <c:ser>
          <c:idx val="0"/>
          <c:order val="0"/>
          <c:tx>
            <c:strRef>
              <c:f>Sheet1!$A$2</c:f>
              <c:strCache>
                <c:ptCount val="1"/>
                <c:pt idx="0">
                  <c:v>1810</c:v>
                </c:pt>
              </c:strCache>
            </c:strRef>
          </c:tx>
          <c:spPr>
            <a:solidFill>
              <a:schemeClr val="accent1"/>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Sheet1!$B$2:$Q$2</c:f>
              <c:numCache>
                <c:formatCode>General</c:formatCode>
                <c:ptCount val="16"/>
                <c:pt idx="0">
                  <c:v>20500</c:v>
                </c:pt>
                <c:pt idx="1">
                  <c:v>35945</c:v>
                </c:pt>
                <c:pt idx="2">
                  <c:v>57280</c:v>
                </c:pt>
                <c:pt idx="3">
                  <c:v>78605</c:v>
                </c:pt>
                <c:pt idx="4">
                  <c:v>101745</c:v>
                </c:pt>
                <c:pt idx="5">
                  <c:v>119801</c:v>
                </c:pt>
                <c:pt idx="6">
                  <c:v>142248</c:v>
                </c:pt>
                <c:pt idx="7">
                  <c:v>171220</c:v>
                </c:pt>
                <c:pt idx="8">
                  <c:v>202803</c:v>
                </c:pt>
                <c:pt idx="9">
                  <c:v>218167</c:v>
                </c:pt>
                <c:pt idx="10">
                  <c:v>248675</c:v>
                </c:pt>
                <c:pt idx="11">
                  <c:v>266805</c:v>
                </c:pt>
                <c:pt idx="12">
                  <c:v>281568</c:v>
                </c:pt>
                <c:pt idx="13">
                  <c:v>295846</c:v>
                </c:pt>
                <c:pt idx="14">
                  <c:v>307768</c:v>
                </c:pt>
                <c:pt idx="15">
                  <c:v>319997</c:v>
                </c:pt>
              </c:numCache>
            </c:numRef>
          </c:val>
          <c:extLst>
            <c:ext xmlns:c16="http://schemas.microsoft.com/office/drawing/2014/chart" uri="{C3380CC4-5D6E-409C-BE32-E72D297353CC}">
              <c16:uniqueId val="{00000000-0635-2F4B-A154-4E269D51DD18}"/>
            </c:ext>
          </c:extLst>
        </c:ser>
        <c:ser>
          <c:idx val="1"/>
          <c:order val="1"/>
          <c:tx>
            <c:strRef>
              <c:f>Sheet1!$A$3</c:f>
              <c:strCache>
                <c:ptCount val="1"/>
                <c:pt idx="0">
                  <c:v>1870</c:v>
                </c:pt>
              </c:strCache>
            </c:strRef>
          </c:tx>
          <c:spPr>
            <a:solidFill>
              <a:schemeClr val="accent2"/>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Sheet1!$B$3:$Q$3</c:f>
              <c:numCache>
                <c:formatCode>General</c:formatCode>
                <c:ptCount val="16"/>
                <c:pt idx="0">
                  <c:v>0</c:v>
                </c:pt>
                <c:pt idx="1">
                  <c:v>5509</c:v>
                </c:pt>
                <c:pt idx="2">
                  <c:v>28751</c:v>
                </c:pt>
                <c:pt idx="3">
                  <c:v>39955</c:v>
                </c:pt>
                <c:pt idx="4">
                  <c:v>48880</c:v>
                </c:pt>
                <c:pt idx="5">
                  <c:v>56549</c:v>
                </c:pt>
                <c:pt idx="6">
                  <c:v>66110</c:v>
                </c:pt>
                <c:pt idx="7">
                  <c:v>70949</c:v>
                </c:pt>
                <c:pt idx="8">
                  <c:v>76376</c:v>
                </c:pt>
                <c:pt idx="9">
                  <c:v>80512</c:v>
                </c:pt>
                <c:pt idx="10">
                  <c:v>84876</c:v>
                </c:pt>
                <c:pt idx="11">
                  <c:v>98254</c:v>
                </c:pt>
                <c:pt idx="12">
                  <c:v>107781</c:v>
                </c:pt>
                <c:pt idx="13">
                  <c:v>115540</c:v>
                </c:pt>
                <c:pt idx="14">
                  <c:v>123971</c:v>
                </c:pt>
                <c:pt idx="15">
                  <c:v>134173</c:v>
                </c:pt>
              </c:numCache>
            </c:numRef>
          </c:val>
          <c:extLst>
            <c:ext xmlns:c16="http://schemas.microsoft.com/office/drawing/2014/chart" uri="{C3380CC4-5D6E-409C-BE32-E72D297353CC}">
              <c16:uniqueId val="{00000001-0635-2F4B-A154-4E269D51DD18}"/>
            </c:ext>
          </c:extLst>
        </c:ser>
        <c:ser>
          <c:idx val="2"/>
          <c:order val="2"/>
          <c:tx>
            <c:strRef>
              <c:f>Sheet1!$A$4</c:f>
              <c:strCache>
                <c:ptCount val="1"/>
                <c:pt idx="0">
                  <c:v>1850</c:v>
                </c:pt>
              </c:strCache>
            </c:strRef>
          </c:tx>
          <c:spPr>
            <a:solidFill>
              <a:schemeClr val="accent3"/>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Sheet1!$B$4:$Q$4</c:f>
              <c:numCache>
                <c:formatCode>General</c:formatCode>
                <c:ptCount val="16"/>
                <c:pt idx="0">
                  <c:v>0</c:v>
                </c:pt>
                <c:pt idx="1">
                  <c:v>0</c:v>
                </c:pt>
                <c:pt idx="2">
                  <c:v>14117</c:v>
                </c:pt>
                <c:pt idx="3">
                  <c:v>27727</c:v>
                </c:pt>
                <c:pt idx="4">
                  <c:v>39921</c:v>
                </c:pt>
                <c:pt idx="5">
                  <c:v>50050</c:v>
                </c:pt>
                <c:pt idx="6">
                  <c:v>61860</c:v>
                </c:pt>
                <c:pt idx="7">
                  <c:v>73053</c:v>
                </c:pt>
                <c:pt idx="8">
                  <c:v>89112</c:v>
                </c:pt>
                <c:pt idx="9">
                  <c:v>104269</c:v>
                </c:pt>
                <c:pt idx="10">
                  <c:v>120494</c:v>
                </c:pt>
                <c:pt idx="11">
                  <c:v>134455</c:v>
                </c:pt>
                <c:pt idx="12">
                  <c:v>149601</c:v>
                </c:pt>
                <c:pt idx="13">
                  <c:v>165808</c:v>
                </c:pt>
                <c:pt idx="14">
                  <c:v>181819</c:v>
                </c:pt>
                <c:pt idx="15">
                  <c:v>199735</c:v>
                </c:pt>
              </c:numCache>
            </c:numRef>
          </c:val>
          <c:extLst>
            <c:ext xmlns:c16="http://schemas.microsoft.com/office/drawing/2014/chart" uri="{C3380CC4-5D6E-409C-BE32-E72D297353CC}">
              <c16:uniqueId val="{00000002-0635-2F4B-A154-4E269D51DD18}"/>
            </c:ext>
          </c:extLst>
        </c:ser>
        <c:ser>
          <c:idx val="3"/>
          <c:order val="3"/>
          <c:tx>
            <c:strRef>
              <c:f>Sheet1!$A$5</c:f>
              <c:strCache>
                <c:ptCount val="1"/>
                <c:pt idx="0">
                  <c:v>1940</c:v>
                </c:pt>
              </c:strCache>
            </c:strRef>
          </c:tx>
          <c:spPr>
            <a:solidFill>
              <a:schemeClr val="accent4"/>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Sheet1!$B$5:$Q$5</c:f>
              <c:numCache>
                <c:formatCode>General</c:formatCode>
                <c:ptCount val="16"/>
                <c:pt idx="0">
                  <c:v>0</c:v>
                </c:pt>
                <c:pt idx="1">
                  <c:v>0</c:v>
                </c:pt>
                <c:pt idx="2">
                  <c:v>0</c:v>
                </c:pt>
                <c:pt idx="3">
                  <c:v>10504</c:v>
                </c:pt>
                <c:pt idx="4">
                  <c:v>19864</c:v>
                </c:pt>
                <c:pt idx="5">
                  <c:v>32972</c:v>
                </c:pt>
                <c:pt idx="6">
                  <c:v>44354</c:v>
                </c:pt>
                <c:pt idx="7">
                  <c:v>55805</c:v>
                </c:pt>
                <c:pt idx="8">
                  <c:v>72902</c:v>
                </c:pt>
                <c:pt idx="9">
                  <c:v>88055</c:v>
                </c:pt>
                <c:pt idx="10">
                  <c:v>101448</c:v>
                </c:pt>
                <c:pt idx="11">
                  <c:v>114488</c:v>
                </c:pt>
                <c:pt idx="12">
                  <c:v>130691</c:v>
                </c:pt>
                <c:pt idx="13">
                  <c:v>144675</c:v>
                </c:pt>
                <c:pt idx="14">
                  <c:v>158138</c:v>
                </c:pt>
                <c:pt idx="15">
                  <c:v>167111</c:v>
                </c:pt>
              </c:numCache>
            </c:numRef>
          </c:val>
          <c:extLst>
            <c:ext xmlns:c16="http://schemas.microsoft.com/office/drawing/2014/chart" uri="{C3380CC4-5D6E-409C-BE32-E72D297353CC}">
              <c16:uniqueId val="{00000003-0635-2F4B-A154-4E269D51DD18}"/>
            </c:ext>
          </c:extLst>
        </c:ser>
        <c:ser>
          <c:idx val="4"/>
          <c:order val="4"/>
          <c:tx>
            <c:strRef>
              <c:f>Sheet1!$A$6</c:f>
              <c:strCache>
                <c:ptCount val="1"/>
                <c:pt idx="0">
                  <c:v>1860</c:v>
                </c:pt>
              </c:strCache>
            </c:strRef>
          </c:tx>
          <c:spPr>
            <a:solidFill>
              <a:schemeClr val="accent5"/>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Sheet1!$B$6:$Q$6</c:f>
              <c:numCache>
                <c:formatCode>General</c:formatCode>
                <c:ptCount val="16"/>
                <c:pt idx="0">
                  <c:v>0</c:v>
                </c:pt>
                <c:pt idx="1">
                  <c:v>0</c:v>
                </c:pt>
                <c:pt idx="2">
                  <c:v>625</c:v>
                </c:pt>
                <c:pt idx="3">
                  <c:v>8947</c:v>
                </c:pt>
                <c:pt idx="4">
                  <c:v>15753</c:v>
                </c:pt>
                <c:pt idx="5">
                  <c:v>21443</c:v>
                </c:pt>
                <c:pt idx="6">
                  <c:v>25578</c:v>
                </c:pt>
                <c:pt idx="7">
                  <c:v>30327</c:v>
                </c:pt>
                <c:pt idx="8">
                  <c:v>36428</c:v>
                </c:pt>
                <c:pt idx="9">
                  <c:v>39571</c:v>
                </c:pt>
                <c:pt idx="10">
                  <c:v>44605</c:v>
                </c:pt>
                <c:pt idx="11">
                  <c:v>47848</c:v>
                </c:pt>
                <c:pt idx="12">
                  <c:v>52330</c:v>
                </c:pt>
                <c:pt idx="13">
                  <c:v>59640</c:v>
                </c:pt>
                <c:pt idx="14">
                  <c:v>65476</c:v>
                </c:pt>
                <c:pt idx="15">
                  <c:v>68756</c:v>
                </c:pt>
              </c:numCache>
            </c:numRef>
          </c:val>
          <c:extLst>
            <c:ext xmlns:c16="http://schemas.microsoft.com/office/drawing/2014/chart" uri="{C3380CC4-5D6E-409C-BE32-E72D297353CC}">
              <c16:uniqueId val="{00000004-0635-2F4B-A154-4E269D51DD18}"/>
            </c:ext>
          </c:extLst>
        </c:ser>
        <c:ser>
          <c:idx val="5"/>
          <c:order val="5"/>
          <c:tx>
            <c:strRef>
              <c:f>Sheet1!$A$7</c:f>
              <c:strCache>
                <c:ptCount val="1"/>
                <c:pt idx="0">
                  <c:v>1900</c:v>
                </c:pt>
              </c:strCache>
            </c:strRef>
          </c:tx>
          <c:spPr>
            <a:solidFill>
              <a:schemeClr val="accent6"/>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Sheet1!$B$7:$Q$7</c:f>
              <c:numCache>
                <c:formatCode>General</c:formatCode>
                <c:ptCount val="16"/>
                <c:pt idx="0">
                  <c:v>0</c:v>
                </c:pt>
                <c:pt idx="1">
                  <c:v>0</c:v>
                </c:pt>
                <c:pt idx="2">
                  <c:v>257</c:v>
                </c:pt>
                <c:pt idx="3">
                  <c:v>7665</c:v>
                </c:pt>
                <c:pt idx="4">
                  <c:v>11152</c:v>
                </c:pt>
                <c:pt idx="5">
                  <c:v>14090</c:v>
                </c:pt>
                <c:pt idx="6">
                  <c:v>16621</c:v>
                </c:pt>
                <c:pt idx="7">
                  <c:v>18928</c:v>
                </c:pt>
                <c:pt idx="8">
                  <c:v>20739</c:v>
                </c:pt>
                <c:pt idx="9">
                  <c:v>22396</c:v>
                </c:pt>
                <c:pt idx="10">
                  <c:v>23999</c:v>
                </c:pt>
                <c:pt idx="11">
                  <c:v>25674</c:v>
                </c:pt>
                <c:pt idx="12">
                  <c:v>27271</c:v>
                </c:pt>
                <c:pt idx="13">
                  <c:v>30396</c:v>
                </c:pt>
                <c:pt idx="14">
                  <c:v>32165</c:v>
                </c:pt>
                <c:pt idx="15">
                  <c:v>33148</c:v>
                </c:pt>
              </c:numCache>
            </c:numRef>
          </c:val>
          <c:extLst>
            <c:ext xmlns:c16="http://schemas.microsoft.com/office/drawing/2014/chart" uri="{C3380CC4-5D6E-409C-BE32-E72D297353CC}">
              <c16:uniqueId val="{00000005-0635-2F4B-A154-4E269D51DD18}"/>
            </c:ext>
          </c:extLst>
        </c:ser>
        <c:ser>
          <c:idx val="6"/>
          <c:order val="6"/>
          <c:tx>
            <c:strRef>
              <c:f>Sheet1!$A$8</c:f>
              <c:strCache>
                <c:ptCount val="1"/>
                <c:pt idx="0">
                  <c:v>85</c:v>
                </c:pt>
              </c:strCache>
            </c:strRef>
          </c:tx>
          <c:spPr>
            <a:solidFill>
              <a:srgbClr val="2C4D75"/>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Sheet1!$B$8:$Q$8</c:f>
              <c:numCache>
                <c:formatCode>General</c:formatCode>
                <c:ptCount val="16"/>
                <c:pt idx="0">
                  <c:v>0</c:v>
                </c:pt>
                <c:pt idx="1">
                  <c:v>0</c:v>
                </c:pt>
                <c:pt idx="2">
                  <c:v>1652</c:v>
                </c:pt>
                <c:pt idx="3">
                  <c:v>4696</c:v>
                </c:pt>
                <c:pt idx="4">
                  <c:v>7947</c:v>
                </c:pt>
                <c:pt idx="5">
                  <c:v>9739</c:v>
                </c:pt>
                <c:pt idx="6">
                  <c:v>11057</c:v>
                </c:pt>
                <c:pt idx="7">
                  <c:v>11998</c:v>
                </c:pt>
                <c:pt idx="8">
                  <c:v>12076</c:v>
                </c:pt>
                <c:pt idx="9">
                  <c:v>12076</c:v>
                </c:pt>
                <c:pt idx="10">
                  <c:v>12431</c:v>
                </c:pt>
                <c:pt idx="11">
                  <c:v>12957</c:v>
                </c:pt>
                <c:pt idx="12">
                  <c:v>13944</c:v>
                </c:pt>
                <c:pt idx="13">
                  <c:v>15250</c:v>
                </c:pt>
                <c:pt idx="14">
                  <c:v>15250</c:v>
                </c:pt>
                <c:pt idx="15">
                  <c:v>15250</c:v>
                </c:pt>
              </c:numCache>
            </c:numRef>
          </c:val>
          <c:extLst>
            <c:ext xmlns:c16="http://schemas.microsoft.com/office/drawing/2014/chart" uri="{C3380CC4-5D6E-409C-BE32-E72D297353CC}">
              <c16:uniqueId val="{00000006-0635-2F4B-A154-4E269D51DD18}"/>
            </c:ext>
          </c:extLst>
        </c:ser>
        <c:ser>
          <c:idx val="7"/>
          <c:order val="7"/>
          <c:tx>
            <c:strRef>
              <c:f>Sheet1!$A$9</c:f>
              <c:strCache>
                <c:ptCount val="1"/>
                <c:pt idx="0">
                  <c:v>1930</c:v>
                </c:pt>
              </c:strCache>
            </c:strRef>
          </c:tx>
          <c:spPr>
            <a:solidFill>
              <a:srgbClr val="772C2A"/>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Sheet1!$B$9:$Q$9</c:f>
              <c:numCache>
                <c:formatCode>General</c:formatCode>
                <c:ptCount val="16"/>
                <c:pt idx="0">
                  <c:v>0</c:v>
                </c:pt>
                <c:pt idx="1">
                  <c:v>0</c:v>
                </c:pt>
                <c:pt idx="2">
                  <c:v>0</c:v>
                </c:pt>
                <c:pt idx="3">
                  <c:v>4366</c:v>
                </c:pt>
                <c:pt idx="4">
                  <c:v>8000</c:v>
                </c:pt>
                <c:pt idx="5">
                  <c:v>13443</c:v>
                </c:pt>
                <c:pt idx="6">
                  <c:v>14751</c:v>
                </c:pt>
                <c:pt idx="7">
                  <c:v>16872</c:v>
                </c:pt>
                <c:pt idx="8">
                  <c:v>17693</c:v>
                </c:pt>
                <c:pt idx="9">
                  <c:v>18892</c:v>
                </c:pt>
                <c:pt idx="10">
                  <c:v>19676</c:v>
                </c:pt>
                <c:pt idx="11">
                  <c:v>20550</c:v>
                </c:pt>
                <c:pt idx="12">
                  <c:v>21809</c:v>
                </c:pt>
                <c:pt idx="13">
                  <c:v>22709</c:v>
                </c:pt>
                <c:pt idx="14">
                  <c:v>23962</c:v>
                </c:pt>
                <c:pt idx="15">
                  <c:v>25051</c:v>
                </c:pt>
              </c:numCache>
            </c:numRef>
          </c:val>
          <c:extLst>
            <c:ext xmlns:c16="http://schemas.microsoft.com/office/drawing/2014/chart" uri="{C3380CC4-5D6E-409C-BE32-E72D297353CC}">
              <c16:uniqueId val="{00000007-0635-2F4B-A154-4E269D51DD18}"/>
            </c:ext>
          </c:extLst>
        </c:ser>
        <c:ser>
          <c:idx val="8"/>
          <c:order val="8"/>
          <c:tx>
            <c:strRef>
              <c:f>Sheet1!$A$10</c:f>
              <c:strCache>
                <c:ptCount val="1"/>
                <c:pt idx="0">
                  <c:v>1890</c:v>
                </c:pt>
              </c:strCache>
            </c:strRef>
          </c:tx>
          <c:spPr>
            <a:solidFill>
              <a:srgbClr val="5F7530"/>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Sheet1!$B$10:$Q$10</c:f>
              <c:numCache>
                <c:formatCode>General</c:formatCode>
                <c:ptCount val="16"/>
                <c:pt idx="0">
                  <c:v>0</c:v>
                </c:pt>
                <c:pt idx="1">
                  <c:v>0</c:v>
                </c:pt>
                <c:pt idx="2">
                  <c:v>75</c:v>
                </c:pt>
                <c:pt idx="3">
                  <c:v>1086</c:v>
                </c:pt>
                <c:pt idx="4">
                  <c:v>3948</c:v>
                </c:pt>
                <c:pt idx="5">
                  <c:v>8112</c:v>
                </c:pt>
                <c:pt idx="6">
                  <c:v>10838</c:v>
                </c:pt>
                <c:pt idx="7">
                  <c:v>13936</c:v>
                </c:pt>
                <c:pt idx="8">
                  <c:v>17203</c:v>
                </c:pt>
                <c:pt idx="9">
                  <c:v>20756</c:v>
                </c:pt>
                <c:pt idx="10">
                  <c:v>24698</c:v>
                </c:pt>
                <c:pt idx="11">
                  <c:v>28099</c:v>
                </c:pt>
                <c:pt idx="12">
                  <c:v>33088</c:v>
                </c:pt>
                <c:pt idx="13">
                  <c:v>38324</c:v>
                </c:pt>
                <c:pt idx="14">
                  <c:v>43789</c:v>
                </c:pt>
                <c:pt idx="15">
                  <c:v>50310</c:v>
                </c:pt>
              </c:numCache>
            </c:numRef>
          </c:val>
          <c:extLst>
            <c:ext xmlns:c16="http://schemas.microsoft.com/office/drawing/2014/chart" uri="{C3380CC4-5D6E-409C-BE32-E72D297353CC}">
              <c16:uniqueId val="{00000008-0635-2F4B-A154-4E269D51DD18}"/>
            </c:ext>
          </c:extLst>
        </c:ser>
        <c:ser>
          <c:idx val="9"/>
          <c:order val="9"/>
          <c:tx>
            <c:strRef>
              <c:f>Sheet1!$A$11</c:f>
              <c:strCache>
                <c:ptCount val="1"/>
                <c:pt idx="0">
                  <c:v>90</c:v>
                </c:pt>
              </c:strCache>
            </c:strRef>
          </c:tx>
          <c:spPr>
            <a:solidFill>
              <a:srgbClr val="4D3B62"/>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Sheet1!$B$11:$Q$11</c:f>
              <c:numCache>
                <c:formatCode>General</c:formatCode>
                <c:ptCount val="16"/>
                <c:pt idx="0">
                  <c:v>0</c:v>
                </c:pt>
                <c:pt idx="1">
                  <c:v>0</c:v>
                </c:pt>
                <c:pt idx="2">
                  <c:v>857</c:v>
                </c:pt>
                <c:pt idx="3">
                  <c:v>1054</c:v>
                </c:pt>
                <c:pt idx="4">
                  <c:v>1210</c:v>
                </c:pt>
                <c:pt idx="5">
                  <c:v>1210</c:v>
                </c:pt>
                <c:pt idx="6">
                  <c:v>1210</c:v>
                </c:pt>
                <c:pt idx="7">
                  <c:v>1210</c:v>
                </c:pt>
                <c:pt idx="8">
                  <c:v>1210</c:v>
                </c:pt>
                <c:pt idx="9">
                  <c:v>1210</c:v>
                </c:pt>
                <c:pt idx="10">
                  <c:v>1210</c:v>
                </c:pt>
                <c:pt idx="11">
                  <c:v>1210</c:v>
                </c:pt>
                <c:pt idx="12">
                  <c:v>1210</c:v>
                </c:pt>
                <c:pt idx="13">
                  <c:v>1210</c:v>
                </c:pt>
                <c:pt idx="14">
                  <c:v>1210</c:v>
                </c:pt>
                <c:pt idx="15">
                  <c:v>1210</c:v>
                </c:pt>
              </c:numCache>
            </c:numRef>
          </c:val>
          <c:extLst>
            <c:ext xmlns:c16="http://schemas.microsoft.com/office/drawing/2014/chart" uri="{C3380CC4-5D6E-409C-BE32-E72D297353CC}">
              <c16:uniqueId val="{00000009-0635-2F4B-A154-4E269D51DD18}"/>
            </c:ext>
          </c:extLst>
        </c:ser>
        <c:ser>
          <c:idx val="10"/>
          <c:order val="10"/>
          <c:tx>
            <c:strRef>
              <c:f>Sheet1!$A$12</c:f>
              <c:strCache>
                <c:ptCount val="1"/>
                <c:pt idx="0">
                  <c:v>1830</c:v>
                </c:pt>
              </c:strCache>
            </c:strRef>
          </c:tx>
          <c:spPr>
            <a:solidFill>
              <a:srgbClr val="276A7C"/>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Sheet1!$B$12:$Q$12</c:f>
              <c:numCache>
                <c:formatCode>General</c:formatCode>
                <c:ptCount val="16"/>
                <c:pt idx="0">
                  <c:v>0</c:v>
                </c:pt>
                <c:pt idx="1">
                  <c:v>0</c:v>
                </c:pt>
                <c:pt idx="2">
                  <c:v>0</c:v>
                </c:pt>
                <c:pt idx="3">
                  <c:v>915</c:v>
                </c:pt>
                <c:pt idx="4">
                  <c:v>1278</c:v>
                </c:pt>
                <c:pt idx="5">
                  <c:v>7507</c:v>
                </c:pt>
                <c:pt idx="6">
                  <c:v>9867</c:v>
                </c:pt>
                <c:pt idx="7">
                  <c:v>10836</c:v>
                </c:pt>
                <c:pt idx="8">
                  <c:v>11692</c:v>
                </c:pt>
                <c:pt idx="9">
                  <c:v>14084</c:v>
                </c:pt>
                <c:pt idx="10">
                  <c:v>14385</c:v>
                </c:pt>
                <c:pt idx="11">
                  <c:v>14917</c:v>
                </c:pt>
                <c:pt idx="12">
                  <c:v>17779</c:v>
                </c:pt>
                <c:pt idx="13">
                  <c:v>19149</c:v>
                </c:pt>
                <c:pt idx="14">
                  <c:v>20731</c:v>
                </c:pt>
                <c:pt idx="15">
                  <c:v>21957</c:v>
                </c:pt>
              </c:numCache>
            </c:numRef>
          </c:val>
          <c:extLst>
            <c:ext xmlns:c16="http://schemas.microsoft.com/office/drawing/2014/chart" uri="{C3380CC4-5D6E-409C-BE32-E72D297353CC}">
              <c16:uniqueId val="{0000000A-0635-2F4B-A154-4E269D51DD18}"/>
            </c:ext>
          </c:extLst>
        </c:ser>
        <c:ser>
          <c:idx val="11"/>
          <c:order val="11"/>
          <c:tx>
            <c:strRef>
              <c:f>Sheet1!$A$13</c:f>
              <c:strCache>
                <c:ptCount val="1"/>
                <c:pt idx="0">
                  <c:v>87</c:v>
                </c:pt>
              </c:strCache>
            </c:strRef>
          </c:tx>
          <c:spPr>
            <a:solidFill>
              <a:srgbClr val="B65708"/>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Sheet1!$B$13:$Q$13</c:f>
              <c:numCache>
                <c:formatCode>General</c:formatCode>
                <c:ptCount val="16"/>
                <c:pt idx="0">
                  <c:v>0</c:v>
                </c:pt>
                <c:pt idx="1">
                  <c:v>0</c:v>
                </c:pt>
                <c:pt idx="2">
                  <c:v>404</c:v>
                </c:pt>
                <c:pt idx="3">
                  <c:v>639</c:v>
                </c:pt>
                <c:pt idx="4">
                  <c:v>639</c:v>
                </c:pt>
                <c:pt idx="5">
                  <c:v>639</c:v>
                </c:pt>
                <c:pt idx="6">
                  <c:v>639</c:v>
                </c:pt>
                <c:pt idx="7">
                  <c:v>639</c:v>
                </c:pt>
                <c:pt idx="8">
                  <c:v>639</c:v>
                </c:pt>
                <c:pt idx="9">
                  <c:v>639</c:v>
                </c:pt>
                <c:pt idx="10">
                  <c:v>639</c:v>
                </c:pt>
                <c:pt idx="11">
                  <c:v>639</c:v>
                </c:pt>
                <c:pt idx="12">
                  <c:v>639</c:v>
                </c:pt>
                <c:pt idx="13">
                  <c:v>639</c:v>
                </c:pt>
                <c:pt idx="14">
                  <c:v>639</c:v>
                </c:pt>
                <c:pt idx="15">
                  <c:v>639</c:v>
                </c:pt>
              </c:numCache>
            </c:numRef>
          </c:val>
          <c:extLst>
            <c:ext xmlns:c16="http://schemas.microsoft.com/office/drawing/2014/chart" uri="{C3380CC4-5D6E-409C-BE32-E72D297353CC}">
              <c16:uniqueId val="{0000000B-0635-2F4B-A154-4E269D51DD18}"/>
            </c:ext>
          </c:extLst>
        </c:ser>
        <c:ser>
          <c:idx val="12"/>
          <c:order val="12"/>
          <c:tx>
            <c:strRef>
              <c:f>Sheet1!$A$14</c:f>
              <c:strCache>
                <c:ptCount val="1"/>
                <c:pt idx="0">
                  <c:v>81</c:v>
                </c:pt>
              </c:strCache>
            </c:strRef>
          </c:tx>
          <c:spPr>
            <a:solidFill>
              <a:srgbClr val="729ACA"/>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Sheet1!$B$14:$Q$14</c:f>
              <c:numCache>
                <c:formatCode>General</c:formatCode>
                <c:ptCount val="16"/>
                <c:pt idx="0">
                  <c:v>0</c:v>
                </c:pt>
                <c:pt idx="1">
                  <c:v>235</c:v>
                </c:pt>
                <c:pt idx="2">
                  <c:v>235</c:v>
                </c:pt>
                <c:pt idx="3">
                  <c:v>489</c:v>
                </c:pt>
                <c:pt idx="4">
                  <c:v>893</c:v>
                </c:pt>
                <c:pt idx="5">
                  <c:v>1548</c:v>
                </c:pt>
                <c:pt idx="6">
                  <c:v>3756</c:v>
                </c:pt>
                <c:pt idx="7">
                  <c:v>3756</c:v>
                </c:pt>
                <c:pt idx="8">
                  <c:v>6705</c:v>
                </c:pt>
                <c:pt idx="9">
                  <c:v>7543</c:v>
                </c:pt>
                <c:pt idx="10">
                  <c:v>7543</c:v>
                </c:pt>
                <c:pt idx="11">
                  <c:v>8483</c:v>
                </c:pt>
                <c:pt idx="12">
                  <c:v>9813</c:v>
                </c:pt>
                <c:pt idx="13">
                  <c:v>9813</c:v>
                </c:pt>
                <c:pt idx="14">
                  <c:v>11132</c:v>
                </c:pt>
                <c:pt idx="15">
                  <c:v>12005</c:v>
                </c:pt>
              </c:numCache>
            </c:numRef>
          </c:val>
          <c:extLst>
            <c:ext xmlns:c16="http://schemas.microsoft.com/office/drawing/2014/chart" uri="{C3380CC4-5D6E-409C-BE32-E72D297353CC}">
              <c16:uniqueId val="{0000000C-0635-2F4B-A154-4E269D51DD18}"/>
            </c:ext>
          </c:extLst>
        </c:ser>
        <c:ser>
          <c:idx val="13"/>
          <c:order val="13"/>
          <c:tx>
            <c:strRef>
              <c:f>Sheet1!$A$15</c:f>
              <c:strCache>
                <c:ptCount val="1"/>
                <c:pt idx="0">
                  <c:v>86</c:v>
                </c:pt>
              </c:strCache>
            </c:strRef>
          </c:tx>
          <c:spPr>
            <a:solidFill>
              <a:srgbClr val="CD7371"/>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Sheet1!$B$15:$Q$15</c:f>
              <c:numCache>
                <c:formatCode>General</c:formatCode>
                <c:ptCount val="16"/>
                <c:pt idx="0">
                  <c:v>0</c:v>
                </c:pt>
                <c:pt idx="1">
                  <c:v>0</c:v>
                </c:pt>
                <c:pt idx="2">
                  <c:v>0</c:v>
                </c:pt>
                <c:pt idx="3">
                  <c:v>197</c:v>
                </c:pt>
                <c:pt idx="4">
                  <c:v>197</c:v>
                </c:pt>
                <c:pt idx="5">
                  <c:v>197</c:v>
                </c:pt>
                <c:pt idx="6">
                  <c:v>197</c:v>
                </c:pt>
                <c:pt idx="7">
                  <c:v>197</c:v>
                </c:pt>
                <c:pt idx="8">
                  <c:v>197</c:v>
                </c:pt>
                <c:pt idx="9">
                  <c:v>197</c:v>
                </c:pt>
                <c:pt idx="10">
                  <c:v>197</c:v>
                </c:pt>
                <c:pt idx="11">
                  <c:v>197</c:v>
                </c:pt>
                <c:pt idx="12">
                  <c:v>197</c:v>
                </c:pt>
                <c:pt idx="13">
                  <c:v>197</c:v>
                </c:pt>
                <c:pt idx="14">
                  <c:v>197</c:v>
                </c:pt>
                <c:pt idx="15">
                  <c:v>197</c:v>
                </c:pt>
              </c:numCache>
            </c:numRef>
          </c:val>
          <c:extLst>
            <c:ext xmlns:c16="http://schemas.microsoft.com/office/drawing/2014/chart" uri="{C3380CC4-5D6E-409C-BE32-E72D297353CC}">
              <c16:uniqueId val="{0000000D-0635-2F4B-A154-4E269D51DD18}"/>
            </c:ext>
          </c:extLst>
        </c:ser>
        <c:ser>
          <c:idx val="14"/>
          <c:order val="14"/>
          <c:tx>
            <c:strRef>
              <c:f>Sheet1!$A$16</c:f>
              <c:strCache>
                <c:ptCount val="1"/>
                <c:pt idx="0">
                  <c:v>Div.</c:v>
                </c:pt>
              </c:strCache>
            </c:strRef>
          </c:tx>
          <c:spPr>
            <a:solidFill>
              <a:srgbClr val="AFC97A"/>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Sheet1!$B$16:$Q$16</c:f>
              <c:numCache>
                <c:formatCode>General</c:formatCode>
                <c:ptCount val="16"/>
                <c:pt idx="0">
                  <c:v>0</c:v>
                </c:pt>
                <c:pt idx="1">
                  <c:v>0</c:v>
                </c:pt>
                <c:pt idx="2">
                  <c:v>30</c:v>
                </c:pt>
                <c:pt idx="3">
                  <c:v>30</c:v>
                </c:pt>
                <c:pt idx="4">
                  <c:v>30</c:v>
                </c:pt>
                <c:pt idx="5">
                  <c:v>30</c:v>
                </c:pt>
                <c:pt idx="6">
                  <c:v>30</c:v>
                </c:pt>
                <c:pt idx="7">
                  <c:v>30</c:v>
                </c:pt>
                <c:pt idx="8">
                  <c:v>30</c:v>
                </c:pt>
                <c:pt idx="9">
                  <c:v>30</c:v>
                </c:pt>
                <c:pt idx="10">
                  <c:v>991</c:v>
                </c:pt>
                <c:pt idx="11">
                  <c:v>1069</c:v>
                </c:pt>
                <c:pt idx="12">
                  <c:v>1303</c:v>
                </c:pt>
                <c:pt idx="13">
                  <c:v>2891</c:v>
                </c:pt>
                <c:pt idx="14">
                  <c:v>3794</c:v>
                </c:pt>
                <c:pt idx="15">
                  <c:v>3794</c:v>
                </c:pt>
              </c:numCache>
            </c:numRef>
          </c:val>
          <c:extLst>
            <c:ext xmlns:c16="http://schemas.microsoft.com/office/drawing/2014/chart" uri="{C3380CC4-5D6E-409C-BE32-E72D297353CC}">
              <c16:uniqueId val="{0000000E-0635-2F4B-A154-4E269D51DD18}"/>
            </c:ext>
          </c:extLst>
        </c:ser>
        <c:ser>
          <c:idx val="15"/>
          <c:order val="15"/>
          <c:tx>
            <c:strRef>
              <c:f>Sheet1!$A$17</c:f>
              <c:strCache>
                <c:ptCount val="1"/>
                <c:pt idx="0">
                  <c:v>1950</c:v>
                </c:pt>
              </c:strCache>
            </c:strRef>
          </c:tx>
          <c:spPr>
            <a:solidFill>
              <a:srgbClr val="9983B5"/>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Sheet1!$B$17:$Q$17</c:f>
              <c:numCache>
                <c:formatCode>General</c:formatCode>
                <c:ptCount val="16"/>
                <c:pt idx="0">
                  <c:v>0</c:v>
                </c:pt>
                <c:pt idx="1">
                  <c:v>0</c:v>
                </c:pt>
                <c:pt idx="2">
                  <c:v>99</c:v>
                </c:pt>
                <c:pt idx="3">
                  <c:v>99</c:v>
                </c:pt>
                <c:pt idx="4">
                  <c:v>99</c:v>
                </c:pt>
                <c:pt idx="5">
                  <c:v>359</c:v>
                </c:pt>
                <c:pt idx="6">
                  <c:v>359</c:v>
                </c:pt>
                <c:pt idx="7">
                  <c:v>359</c:v>
                </c:pt>
                <c:pt idx="8">
                  <c:v>359</c:v>
                </c:pt>
                <c:pt idx="9">
                  <c:v>359</c:v>
                </c:pt>
                <c:pt idx="10">
                  <c:v>611</c:v>
                </c:pt>
                <c:pt idx="11">
                  <c:v>660</c:v>
                </c:pt>
                <c:pt idx="12">
                  <c:v>660</c:v>
                </c:pt>
                <c:pt idx="13">
                  <c:v>1359</c:v>
                </c:pt>
                <c:pt idx="14">
                  <c:v>1932</c:v>
                </c:pt>
                <c:pt idx="15">
                  <c:v>2212</c:v>
                </c:pt>
              </c:numCache>
            </c:numRef>
          </c:val>
          <c:extLst>
            <c:ext xmlns:c16="http://schemas.microsoft.com/office/drawing/2014/chart" uri="{C3380CC4-5D6E-409C-BE32-E72D297353CC}">
              <c16:uniqueId val="{0000000F-0635-2F4B-A154-4E269D51DD18}"/>
            </c:ext>
          </c:extLst>
        </c:ser>
        <c:ser>
          <c:idx val="16"/>
          <c:order val="16"/>
          <c:tx>
            <c:strRef>
              <c:f>Sheet1!$A$18</c:f>
              <c:strCache>
                <c:ptCount val="1"/>
                <c:pt idx="0">
                  <c:v>89</c:v>
                </c:pt>
              </c:strCache>
            </c:strRef>
          </c:tx>
          <c:spPr>
            <a:solidFill>
              <a:srgbClr val="6FBDD1"/>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Sheet1!$B$18:$Q$18</c:f>
              <c:numCache>
                <c:formatCode>General</c:formatCode>
                <c:ptCount val="16"/>
                <c:pt idx="0">
                  <c:v>0</c:v>
                </c:pt>
                <c:pt idx="1">
                  <c:v>0</c:v>
                </c:pt>
                <c:pt idx="2">
                  <c:v>0</c:v>
                </c:pt>
                <c:pt idx="3">
                  <c:v>104</c:v>
                </c:pt>
                <c:pt idx="4">
                  <c:v>156</c:v>
                </c:pt>
                <c:pt idx="5">
                  <c:v>156</c:v>
                </c:pt>
                <c:pt idx="6">
                  <c:v>156</c:v>
                </c:pt>
                <c:pt idx="7">
                  <c:v>156</c:v>
                </c:pt>
                <c:pt idx="8">
                  <c:v>156</c:v>
                </c:pt>
                <c:pt idx="9">
                  <c:v>455</c:v>
                </c:pt>
                <c:pt idx="10">
                  <c:v>455</c:v>
                </c:pt>
                <c:pt idx="11">
                  <c:v>455</c:v>
                </c:pt>
                <c:pt idx="12">
                  <c:v>455</c:v>
                </c:pt>
                <c:pt idx="13">
                  <c:v>455</c:v>
                </c:pt>
                <c:pt idx="14">
                  <c:v>455</c:v>
                </c:pt>
                <c:pt idx="15">
                  <c:v>455</c:v>
                </c:pt>
              </c:numCache>
            </c:numRef>
          </c:val>
          <c:extLst>
            <c:ext xmlns:c16="http://schemas.microsoft.com/office/drawing/2014/chart" uri="{C3380CC4-5D6E-409C-BE32-E72D297353CC}">
              <c16:uniqueId val="{00000010-0635-2F4B-A154-4E269D51DD18}"/>
            </c:ext>
          </c:extLst>
        </c:ser>
        <c:ser>
          <c:idx val="17"/>
          <c:order val="17"/>
          <c:tx>
            <c:strRef>
              <c:f>Sheet1!$A$19</c:f>
              <c:strCache>
                <c:ptCount val="1"/>
                <c:pt idx="0">
                  <c:v>1800</c:v>
                </c:pt>
              </c:strCache>
            </c:strRef>
          </c:tx>
          <c:spPr>
            <a:solidFill>
              <a:srgbClr val="F9AB6B"/>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Sheet1!$B$19:$Q$19</c:f>
              <c:numCache>
                <c:formatCode>General</c:formatCode>
                <c:ptCount val="16"/>
                <c:pt idx="0">
                  <c:v>0</c:v>
                </c:pt>
                <c:pt idx="1">
                  <c:v>0</c:v>
                </c:pt>
                <c:pt idx="2">
                  <c:v>0</c:v>
                </c:pt>
                <c:pt idx="3">
                  <c:v>0</c:v>
                </c:pt>
                <c:pt idx="4">
                  <c:v>0</c:v>
                </c:pt>
                <c:pt idx="5">
                  <c:v>0</c:v>
                </c:pt>
                <c:pt idx="6">
                  <c:v>1045</c:v>
                </c:pt>
                <c:pt idx="7">
                  <c:v>2220</c:v>
                </c:pt>
                <c:pt idx="8">
                  <c:v>3213</c:v>
                </c:pt>
                <c:pt idx="9">
                  <c:v>5023</c:v>
                </c:pt>
                <c:pt idx="10">
                  <c:v>6508</c:v>
                </c:pt>
                <c:pt idx="11">
                  <c:v>8737</c:v>
                </c:pt>
                <c:pt idx="12">
                  <c:v>10817</c:v>
                </c:pt>
                <c:pt idx="13">
                  <c:v>13517</c:v>
                </c:pt>
                <c:pt idx="14">
                  <c:v>17785</c:v>
                </c:pt>
                <c:pt idx="15">
                  <c:v>21894</c:v>
                </c:pt>
              </c:numCache>
            </c:numRef>
          </c:val>
          <c:extLst>
            <c:ext xmlns:c16="http://schemas.microsoft.com/office/drawing/2014/chart" uri="{C3380CC4-5D6E-409C-BE32-E72D297353CC}">
              <c16:uniqueId val="{00000011-0635-2F4B-A154-4E269D51DD18}"/>
            </c:ext>
          </c:extLst>
        </c:ser>
        <c:ser>
          <c:idx val="18"/>
          <c:order val="18"/>
          <c:tx>
            <c:strRef>
              <c:f>Sheet1!$A$20</c:f>
              <c:strCache>
                <c:ptCount val="1"/>
                <c:pt idx="0">
                  <c:v>1842</c:v>
                </c:pt>
              </c:strCache>
            </c:strRef>
          </c:tx>
          <c:spPr>
            <a:solidFill>
              <a:srgbClr val="3A679C"/>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Sheet1!$B$20:$Q$20</c:f>
              <c:numCache>
                <c:formatCode>General</c:formatCode>
                <c:ptCount val="16"/>
                <c:pt idx="0">
                  <c:v>0</c:v>
                </c:pt>
                <c:pt idx="1">
                  <c:v>0</c:v>
                </c:pt>
                <c:pt idx="2">
                  <c:v>0</c:v>
                </c:pt>
                <c:pt idx="3">
                  <c:v>0</c:v>
                </c:pt>
                <c:pt idx="4">
                  <c:v>0</c:v>
                </c:pt>
                <c:pt idx="5">
                  <c:v>0</c:v>
                </c:pt>
                <c:pt idx="6">
                  <c:v>0</c:v>
                </c:pt>
                <c:pt idx="7">
                  <c:v>0</c:v>
                </c:pt>
                <c:pt idx="8">
                  <c:v>1835</c:v>
                </c:pt>
                <c:pt idx="9">
                  <c:v>11437</c:v>
                </c:pt>
                <c:pt idx="10">
                  <c:v>17328</c:v>
                </c:pt>
                <c:pt idx="11">
                  <c:v>22683</c:v>
                </c:pt>
                <c:pt idx="12">
                  <c:v>25607</c:v>
                </c:pt>
                <c:pt idx="13">
                  <c:v>29672</c:v>
                </c:pt>
                <c:pt idx="14">
                  <c:v>31992</c:v>
                </c:pt>
                <c:pt idx="15">
                  <c:v>33321</c:v>
                </c:pt>
              </c:numCache>
            </c:numRef>
          </c:val>
          <c:extLst>
            <c:ext xmlns:c16="http://schemas.microsoft.com/office/drawing/2014/chart" uri="{C3380CC4-5D6E-409C-BE32-E72D297353CC}">
              <c16:uniqueId val="{00000012-0635-2F4B-A154-4E269D51DD18}"/>
            </c:ext>
          </c:extLst>
        </c:ser>
        <c:ser>
          <c:idx val="19"/>
          <c:order val="19"/>
          <c:tx>
            <c:strRef>
              <c:f>Sheet1!$A$21</c:f>
              <c:strCache>
                <c:ptCount val="1"/>
                <c:pt idx="0">
                  <c:v>1820</c:v>
                </c:pt>
              </c:strCache>
            </c:strRef>
          </c:tx>
          <c:spPr>
            <a:solidFill>
              <a:srgbClr val="9F3B38"/>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Sheet1!$B$21:$Q$21</c:f>
              <c:numCache>
                <c:formatCode>General</c:formatCode>
                <c:ptCount val="16"/>
                <c:pt idx="0">
                  <c:v>0</c:v>
                </c:pt>
                <c:pt idx="1">
                  <c:v>0</c:v>
                </c:pt>
                <c:pt idx="2">
                  <c:v>0</c:v>
                </c:pt>
                <c:pt idx="3">
                  <c:v>0</c:v>
                </c:pt>
                <c:pt idx="4">
                  <c:v>0</c:v>
                </c:pt>
                <c:pt idx="5">
                  <c:v>0</c:v>
                </c:pt>
                <c:pt idx="6">
                  <c:v>3</c:v>
                </c:pt>
                <c:pt idx="7">
                  <c:v>1477</c:v>
                </c:pt>
                <c:pt idx="8">
                  <c:v>2152</c:v>
                </c:pt>
                <c:pt idx="9">
                  <c:v>4277</c:v>
                </c:pt>
                <c:pt idx="10">
                  <c:v>10382</c:v>
                </c:pt>
                <c:pt idx="11">
                  <c:v>13232</c:v>
                </c:pt>
                <c:pt idx="12">
                  <c:v>16871</c:v>
                </c:pt>
                <c:pt idx="13">
                  <c:v>19764</c:v>
                </c:pt>
                <c:pt idx="14">
                  <c:v>23400</c:v>
                </c:pt>
                <c:pt idx="15">
                  <c:v>27607</c:v>
                </c:pt>
              </c:numCache>
            </c:numRef>
          </c:val>
          <c:extLst>
            <c:ext xmlns:c16="http://schemas.microsoft.com/office/drawing/2014/chart" uri="{C3380CC4-5D6E-409C-BE32-E72D297353CC}">
              <c16:uniqueId val="{00000013-0635-2F4B-A154-4E269D51DD18}"/>
            </c:ext>
          </c:extLst>
        </c:ser>
        <c:ser>
          <c:idx val="20"/>
          <c:order val="20"/>
          <c:tx>
            <c:strRef>
              <c:f>Sheet1!$A$22</c:f>
              <c:strCache>
                <c:ptCount val="1"/>
                <c:pt idx="0">
                  <c:v>1841</c:v>
                </c:pt>
              </c:strCache>
            </c:strRef>
          </c:tx>
          <c:spPr>
            <a:solidFill>
              <a:srgbClr val="7E9D40"/>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Sheet1!$B$22:$Q$22</c:f>
              <c:numCache>
                <c:formatCode>General</c:formatCode>
                <c:ptCount val="16"/>
                <c:pt idx="0">
                  <c:v>0</c:v>
                </c:pt>
                <c:pt idx="1">
                  <c:v>0</c:v>
                </c:pt>
                <c:pt idx="2">
                  <c:v>0</c:v>
                </c:pt>
                <c:pt idx="3">
                  <c:v>0</c:v>
                </c:pt>
                <c:pt idx="4">
                  <c:v>0</c:v>
                </c:pt>
                <c:pt idx="5">
                  <c:v>0</c:v>
                </c:pt>
                <c:pt idx="6">
                  <c:v>0</c:v>
                </c:pt>
                <c:pt idx="7">
                  <c:v>25</c:v>
                </c:pt>
                <c:pt idx="8">
                  <c:v>25</c:v>
                </c:pt>
                <c:pt idx="9">
                  <c:v>1626</c:v>
                </c:pt>
                <c:pt idx="10">
                  <c:v>1854</c:v>
                </c:pt>
                <c:pt idx="11">
                  <c:v>1854</c:v>
                </c:pt>
                <c:pt idx="12">
                  <c:v>1932</c:v>
                </c:pt>
                <c:pt idx="13">
                  <c:v>2055</c:v>
                </c:pt>
                <c:pt idx="14">
                  <c:v>2158</c:v>
                </c:pt>
                <c:pt idx="15">
                  <c:v>2463</c:v>
                </c:pt>
              </c:numCache>
            </c:numRef>
          </c:val>
          <c:extLst>
            <c:ext xmlns:c16="http://schemas.microsoft.com/office/drawing/2014/chart" uri="{C3380CC4-5D6E-409C-BE32-E72D297353CC}">
              <c16:uniqueId val="{00000014-0635-2F4B-A154-4E269D51DD18}"/>
            </c:ext>
          </c:extLst>
        </c:ser>
        <c:ser>
          <c:idx val="21"/>
          <c:order val="21"/>
          <c:tx>
            <c:strRef>
              <c:f>Sheet1!$A$23</c:f>
              <c:strCache>
                <c:ptCount val="1"/>
                <c:pt idx="0">
                  <c:v>1880</c:v>
                </c:pt>
              </c:strCache>
            </c:strRef>
          </c:tx>
          <c:spPr>
            <a:solidFill>
              <a:srgbClr val="664F83"/>
            </a:solidFill>
            <a:ln w="12700" cap="flat">
              <a:noFill/>
              <a:miter lim="400000"/>
            </a:ln>
            <a:effectLst/>
          </c:spPr>
          <c:invertIfNegative val="0"/>
          <c:cat>
            <c:strRef>
              <c:f>Sheet1!$B$1:$Q$1</c:f>
              <c:strCache>
                <c:ptCount val="16"/>
                <c:pt idx="0">
                  <c:v>vor 6.2006</c:v>
                </c:pt>
                <c:pt idx="1">
                  <c:v>2006-2007</c:v>
                </c:pt>
                <c:pt idx="2">
                  <c:v>2007-2008</c:v>
                </c:pt>
                <c:pt idx="3">
                  <c:v>2008-2009</c:v>
                </c:pt>
                <c:pt idx="4">
                  <c:v>2009-2010</c:v>
                </c:pt>
                <c:pt idx="5">
                  <c:v>2010-2011</c:v>
                </c:pt>
                <c:pt idx="6">
                  <c:v>2011-2012</c:v>
                </c:pt>
                <c:pt idx="7">
                  <c:v>2012-2013</c:v>
                </c:pt>
                <c:pt idx="8">
                  <c:v>2013-2014</c:v>
                </c:pt>
                <c:pt idx="9">
                  <c:v>2014-2015</c:v>
                </c:pt>
                <c:pt idx="10">
                  <c:v>2015-2016</c:v>
                </c:pt>
                <c:pt idx="11">
                  <c:v>2016-2017</c:v>
                </c:pt>
                <c:pt idx="12">
                  <c:v>2017-2018</c:v>
                </c:pt>
                <c:pt idx="13">
                  <c:v>2018-2019</c:v>
                </c:pt>
                <c:pt idx="14">
                  <c:v>2019-2020</c:v>
                </c:pt>
                <c:pt idx="15">
                  <c:v>2020-2021</c:v>
                </c:pt>
              </c:strCache>
            </c:strRef>
          </c:cat>
          <c:val>
            <c:numRef>
              <c:f>Sheet1!$B$23:$Q$23</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73</c:v>
                </c:pt>
                <c:pt idx="13">
                  <c:v>275</c:v>
                </c:pt>
                <c:pt idx="14">
                  <c:v>1212</c:v>
                </c:pt>
                <c:pt idx="15">
                  <c:v>1412</c:v>
                </c:pt>
              </c:numCache>
            </c:numRef>
          </c:val>
          <c:extLst>
            <c:ext xmlns:c16="http://schemas.microsoft.com/office/drawing/2014/chart" uri="{C3380CC4-5D6E-409C-BE32-E72D297353CC}">
              <c16:uniqueId val="{00000015-0635-2F4B-A154-4E269D51DD18}"/>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900" b="0" i="0" u="none" strike="noStrike">
                <a:solidFill>
                  <a:srgbClr val="595959"/>
                </a:solidFill>
                <a:latin typeface="Calibri"/>
              </a:defRPr>
            </a:pPr>
            <a:endParaRPr lang="de-DE"/>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D9D9D9"/>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900" b="0" i="0" u="none" strike="noStrike">
                <a:solidFill>
                  <a:srgbClr val="595959"/>
                </a:solidFill>
                <a:latin typeface="Calibri"/>
              </a:defRPr>
            </a:pPr>
            <a:endParaRPr lang="de-DE"/>
          </a:p>
        </c:txPr>
        <c:crossAx val="2094734552"/>
        <c:crosses val="autoZero"/>
        <c:crossBetween val="between"/>
        <c:majorUnit val="300000"/>
        <c:minorUnit val="150000"/>
      </c:valAx>
      <c:spPr>
        <a:noFill/>
        <a:ln w="12700" cap="flat">
          <a:noFill/>
          <a:miter lim="400000"/>
        </a:ln>
        <a:effectLst/>
      </c:spPr>
    </c:plotArea>
    <c:legend>
      <c:legendPos val="r"/>
      <c:layout>
        <c:manualLayout>
          <c:xMode val="edge"/>
          <c:yMode val="edge"/>
          <c:x val="0.91633600000000004"/>
          <c:y val="0"/>
          <c:w val="8.3664199999999994E-2"/>
          <c:h val="0.73945000000000005"/>
        </c:manualLayout>
      </c:layout>
      <c:overlay val="1"/>
      <c:spPr>
        <a:noFill/>
        <a:ln w="12700" cap="flat">
          <a:noFill/>
          <a:miter lim="400000"/>
        </a:ln>
        <a:effectLst/>
      </c:spPr>
      <c:txPr>
        <a:bodyPr rot="0"/>
        <a:lstStyle/>
        <a:p>
          <a:pPr>
            <a:defRPr sz="800" b="0" i="0" u="none" strike="noStrike">
              <a:solidFill>
                <a:srgbClr val="595959"/>
              </a:solidFill>
              <a:latin typeface="Calibri"/>
            </a:defRPr>
          </a:pPr>
          <a:endParaRPr lang="de-DE"/>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14" name="Gerade Verbindung 1033"/>
          <p:cNvSpPr/>
          <p:nvPr/>
        </p:nvSpPr>
        <p:spPr>
          <a:xfrm>
            <a:off x="611187" y="1500187"/>
            <a:ext cx="7772401" cy="1"/>
          </a:xfrm>
          <a:prstGeom prst="line">
            <a:avLst/>
          </a:prstGeom>
          <a:ln w="19050">
            <a:solidFill>
              <a:srgbClr val="0000FF"/>
            </a:solidFill>
          </a:ln>
        </p:spPr>
        <p:txBody>
          <a:bodyPr lIns="45718" tIns="45718" rIns="45718" bIns="45718"/>
          <a:lstStyle/>
          <a:p>
            <a:endParaRPr/>
          </a:p>
        </p:txBody>
      </p:sp>
      <p:sp>
        <p:nvSpPr>
          <p:cNvPr id="15" name="Gerade Verbindung 1032"/>
          <p:cNvSpPr/>
          <p:nvPr/>
        </p:nvSpPr>
        <p:spPr>
          <a:xfrm>
            <a:off x="685800" y="6248400"/>
            <a:ext cx="7772400" cy="0"/>
          </a:xfrm>
          <a:prstGeom prst="line">
            <a:avLst/>
          </a:prstGeom>
          <a:ln w="19050">
            <a:solidFill>
              <a:srgbClr val="0000FF"/>
            </a:solidFill>
          </a:ln>
        </p:spPr>
        <p:txBody>
          <a:bodyPr lIns="45718" tIns="45718" rIns="45718" bIns="45718"/>
          <a:lstStyle/>
          <a:p>
            <a:endParaRPr/>
          </a:p>
        </p:txBody>
      </p:sp>
      <p:sp>
        <p:nvSpPr>
          <p:cNvPr id="16" name="Textebene 1…"/>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888888"/>
                </a:solidFill>
              </a:defRPr>
            </a:lvl1pPr>
            <a:lvl2pPr marL="0" indent="0" algn="ctr">
              <a:buClrTx/>
              <a:buSzTx/>
              <a:buNone/>
              <a:defRPr>
                <a:solidFill>
                  <a:srgbClr val="888888"/>
                </a:solidFill>
              </a:defRPr>
            </a:lvl2pPr>
            <a:lvl3pPr marL="0" indent="0" algn="ctr">
              <a:buClrTx/>
              <a:buSzTx/>
              <a:buNone/>
              <a:defRPr>
                <a:solidFill>
                  <a:srgbClr val="888888"/>
                </a:solidFill>
              </a:defRPr>
            </a:lvl3pPr>
            <a:lvl4pPr marL="0" indent="0" algn="ctr">
              <a:buClrTx/>
              <a:buSzTx/>
              <a:buNone/>
              <a:defRPr>
                <a:solidFill>
                  <a:srgbClr val="888888"/>
                </a:solidFill>
              </a:defRPr>
            </a:lvl4pPr>
            <a:lvl5pPr marL="0" indent="0" algn="ctr">
              <a:buClrTx/>
              <a:buSzTx/>
              <a:buNone/>
              <a:defRPr>
                <a:solidFill>
                  <a:srgbClr val="888888"/>
                </a:solidFill>
              </a:defRPr>
            </a:lvl5pPr>
          </a:lstStyle>
          <a:p>
            <a:r>
              <a:t>Textebene 1</a:t>
            </a:r>
          </a:p>
          <a:p>
            <a:pPr lvl="1"/>
            <a:r>
              <a:t>Textebene 2</a:t>
            </a:r>
          </a:p>
          <a:p>
            <a:pPr lvl="2"/>
            <a:r>
              <a:t>Textebene 3</a:t>
            </a:r>
          </a:p>
          <a:p>
            <a:pPr lvl="3"/>
            <a:r>
              <a:t>Textebene 4</a:t>
            </a:r>
          </a:p>
          <a:p>
            <a:pPr lvl="4"/>
            <a:r>
              <a:t>Textebene 5</a:t>
            </a:r>
          </a:p>
        </p:txBody>
      </p:sp>
      <p:sp>
        <p:nvSpPr>
          <p:cNvPr id="17" name="Titeltext"/>
          <p:cNvSpPr txBox="1">
            <a:spLocks noGrp="1"/>
          </p:cNvSpPr>
          <p:nvPr>
            <p:ph type="title"/>
          </p:nvPr>
        </p:nvSpPr>
        <p:spPr>
          <a:xfrm>
            <a:off x="519404" y="274638"/>
            <a:ext cx="4621976" cy="1143001"/>
          </a:xfrm>
          <a:prstGeom prst="rect">
            <a:avLst/>
          </a:prstGeom>
        </p:spPr>
        <p:txBody>
          <a:bodyPr/>
          <a:lstStyle/>
          <a:p>
            <a:r>
              <a:t>Titeltext</a:t>
            </a:r>
          </a:p>
        </p:txBody>
      </p:sp>
      <p:pic>
        <p:nvPicPr>
          <p:cNvPr id="18" name="Gruppieren" descr="Gruppieren"/>
          <p:cNvPicPr>
            <a:picLocks noChangeAspect="1"/>
          </p:cNvPicPr>
          <p:nvPr/>
        </p:nvPicPr>
        <p:blipFill>
          <a:blip r:embed="rId2"/>
          <a:srcRect b="45078"/>
          <a:stretch>
            <a:fillRect/>
          </a:stretch>
        </p:blipFill>
        <p:spPr>
          <a:xfrm>
            <a:off x="2744555" y="-5475532"/>
            <a:ext cx="8829085" cy="6858001"/>
          </a:xfrm>
          <a:prstGeom prst="rect">
            <a:avLst/>
          </a:prstGeom>
          <a:ln w="12700">
            <a:miter lim="400000"/>
          </a:ln>
        </p:spPr>
      </p:pic>
      <p:sp>
        <p:nvSpPr>
          <p:cNvPr id="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7" name="Titeltext"/>
          <p:cNvSpPr txBox="1">
            <a:spLocks noGrp="1"/>
          </p:cNvSpPr>
          <p:nvPr>
            <p:ph type="title"/>
          </p:nvPr>
        </p:nvSpPr>
        <p:spPr>
          <a:prstGeom prst="rect">
            <a:avLst/>
          </a:prstGeom>
        </p:spPr>
        <p:txBody>
          <a:bodyPr/>
          <a:lstStyle/>
          <a:p>
            <a:r>
              <a:t>Titeltext</a:t>
            </a:r>
          </a:p>
        </p:txBody>
      </p:sp>
      <p:sp>
        <p:nvSpPr>
          <p:cNvPr id="2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erade Verbindung 1033"/>
          <p:cNvSpPr/>
          <p:nvPr/>
        </p:nvSpPr>
        <p:spPr>
          <a:xfrm>
            <a:off x="611187" y="1500187"/>
            <a:ext cx="7772401" cy="1"/>
          </a:xfrm>
          <a:prstGeom prst="line">
            <a:avLst/>
          </a:prstGeom>
          <a:ln w="19050">
            <a:solidFill>
              <a:srgbClr val="0000FF"/>
            </a:solidFill>
          </a:ln>
        </p:spPr>
        <p:txBody>
          <a:bodyPr lIns="45718" tIns="45718" rIns="45718" bIns="45718"/>
          <a:lstStyle/>
          <a:p>
            <a:endParaRPr/>
          </a:p>
        </p:txBody>
      </p:sp>
      <p:sp>
        <p:nvSpPr>
          <p:cNvPr id="3" name="Gerade Verbindung 1032"/>
          <p:cNvSpPr/>
          <p:nvPr/>
        </p:nvSpPr>
        <p:spPr>
          <a:xfrm>
            <a:off x="685800" y="6248400"/>
            <a:ext cx="7772400" cy="0"/>
          </a:xfrm>
          <a:prstGeom prst="line">
            <a:avLst/>
          </a:prstGeom>
          <a:ln w="19050">
            <a:solidFill>
              <a:srgbClr val="0000FF"/>
            </a:solidFill>
          </a:ln>
        </p:spPr>
        <p:txBody>
          <a:bodyPr lIns="45718" tIns="45718" rIns="45718" bIns="45718"/>
          <a:lstStyle/>
          <a:p>
            <a:endParaRPr/>
          </a:p>
        </p:txBody>
      </p:sp>
      <p:sp>
        <p:nvSpPr>
          <p:cNvPr id="4" name="Textebene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Titeltext</a:t>
            </a:r>
          </a:p>
        </p:txBody>
      </p:sp>
      <p:pic>
        <p:nvPicPr>
          <p:cNvPr id="6" name="Gruppieren" descr="Gruppieren"/>
          <p:cNvPicPr>
            <a:picLocks noChangeAspect="1"/>
          </p:cNvPicPr>
          <p:nvPr/>
        </p:nvPicPr>
        <p:blipFill>
          <a:blip r:embed="rId4"/>
          <a:srcRect b="45078"/>
          <a:stretch>
            <a:fillRect/>
          </a:stretch>
        </p:blipFill>
        <p:spPr>
          <a:xfrm>
            <a:off x="2744555" y="-5475532"/>
            <a:ext cx="8829085" cy="6858001"/>
          </a:xfrm>
          <a:prstGeom prst="rect">
            <a:avLst/>
          </a:prstGeom>
          <a:ln w="12700">
            <a:miter lim="400000"/>
          </a:ln>
        </p:spPr>
      </p:pic>
      <p:sp>
        <p:nvSpPr>
          <p:cNvPr id="7" name="Foliennumm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500"/>
        </a:spcBef>
        <a:spcAft>
          <a:spcPts val="0"/>
        </a:spcAft>
        <a:buClr>
          <a:srgbClr val="0000FF"/>
        </a:buClr>
        <a:buSzPct val="90000"/>
        <a:buFontTx/>
        <a:buChar char="▪"/>
        <a:tabLst/>
        <a:defRPr sz="2000" b="0" i="0" u="none" strike="noStrike" cap="none" spc="0" baseline="0">
          <a:solidFill>
            <a:srgbClr val="000000"/>
          </a:solidFill>
          <a:uFillTx/>
          <a:latin typeface="+mj-lt"/>
          <a:ea typeface="+mj-ea"/>
          <a:cs typeface="+mj-cs"/>
          <a:sym typeface="Calibri"/>
        </a:defRPr>
      </a:lvl1pPr>
      <a:lvl2pPr marL="742950" marR="0" indent="-285750" algn="l" defTabSz="914400" rtl="0" latinLnBrk="0">
        <a:lnSpc>
          <a:spcPct val="100000"/>
        </a:lnSpc>
        <a:spcBef>
          <a:spcPts val="500"/>
        </a:spcBef>
        <a:spcAft>
          <a:spcPts val="0"/>
        </a:spcAft>
        <a:buClr>
          <a:srgbClr val="0000FF"/>
        </a:buClr>
        <a:buSzPct val="90000"/>
        <a:buFontTx/>
        <a:buChar char="•"/>
        <a:tabLst/>
        <a:defRPr sz="2000" b="0" i="0" u="none" strike="noStrike" cap="none" spc="0" baseline="0">
          <a:solidFill>
            <a:srgbClr val="000000"/>
          </a:solidFill>
          <a:uFillTx/>
          <a:latin typeface="+mj-lt"/>
          <a:ea typeface="+mj-ea"/>
          <a:cs typeface="+mj-cs"/>
          <a:sym typeface="Calibri"/>
        </a:defRPr>
      </a:lvl2pPr>
      <a:lvl3pPr marL="11430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3pPr>
      <a:lvl4pPr marL="16002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4pPr>
      <a:lvl5pPr marL="20574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5pPr>
      <a:lvl6pPr marL="25146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6pPr>
      <a:lvl7pPr marL="29718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7pPr>
      <a:lvl8pPr marL="34290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8pPr>
      <a:lvl9pPr marL="3886200" marR="0" indent="-228600" algn="l" defTabSz="914400" rtl="0" latinLnBrk="0">
        <a:lnSpc>
          <a:spcPct val="100000"/>
        </a:lnSpc>
        <a:spcBef>
          <a:spcPts val="500"/>
        </a:spcBef>
        <a:spcAft>
          <a:spcPts val="0"/>
        </a:spcAft>
        <a:buClr>
          <a:srgbClr val="0000FF"/>
        </a:buClr>
        <a:buSzPct val="100000"/>
        <a:buFontTx/>
        <a:buChar char="•"/>
        <a:tabLst/>
        <a:defRPr sz="20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rdgduesseldorf@rdgduesseldorf.d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rotary4l.org/download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rotary4l.d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hyperlink" Target="mailto:sonja.laudin@rdgduesseldorf.de" TargetMode="External"/><Relationship Id="rId2" Type="http://schemas.openxmlformats.org/officeDocument/2006/relationships/hyperlink" Target="mailto:andrea.tischmann@rdgduesseldorf.de"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birgit.bimberg@rdgduesseldorf.d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67E32BA-3844-BB9B-4117-28929DE3E1EE}"/>
              </a:ext>
            </a:extLst>
          </p:cNvPr>
          <p:cNvPicPr>
            <a:picLocks noChangeAspect="1"/>
          </p:cNvPicPr>
          <p:nvPr/>
        </p:nvPicPr>
        <p:blipFill>
          <a:blip r:embed="rId2"/>
          <a:stretch>
            <a:fillRect/>
          </a:stretch>
        </p:blipFill>
        <p:spPr>
          <a:xfrm>
            <a:off x="2153653" y="1660359"/>
            <a:ext cx="4668251" cy="4490246"/>
          </a:xfrm>
          <a:prstGeom prst="rect">
            <a:avLst/>
          </a:prstGeom>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2"/>
          <a:stretch>
            <a:fillRect/>
          </a:stretch>
        </p:blipFill>
        <p:spPr>
          <a:xfrm>
            <a:off x="589538" y="89557"/>
            <a:ext cx="1316990" cy="1210310"/>
          </a:xfrm>
          <a:prstGeom prst="rect">
            <a:avLst/>
          </a:prstGeom>
        </p:spPr>
      </p:pic>
      <p:pic>
        <p:nvPicPr>
          <p:cNvPr id="2" name="Grafik 1">
            <a:extLst>
              <a:ext uri="{FF2B5EF4-FFF2-40B4-BE49-F238E27FC236}">
                <a16:creationId xmlns:a16="http://schemas.microsoft.com/office/drawing/2014/main" id="{0567A077-CFB9-F0B0-8AD7-D7E45573C0F7}"/>
              </a:ext>
            </a:extLst>
          </p:cNvPr>
          <p:cNvPicPr>
            <a:picLocks noChangeAspect="1"/>
          </p:cNvPicPr>
          <p:nvPr/>
        </p:nvPicPr>
        <p:blipFill>
          <a:blip r:embed="rId2"/>
          <a:stretch>
            <a:fillRect/>
          </a:stretch>
        </p:blipFill>
        <p:spPr>
          <a:xfrm>
            <a:off x="577506" y="161746"/>
            <a:ext cx="1316990" cy="1210310"/>
          </a:xfrm>
          <a:prstGeom prst="rect">
            <a:avLst/>
          </a:prstGeom>
        </p:spPr>
      </p:pic>
    </p:spTree>
    <p:extLst>
      <p:ext uri="{BB962C8B-B14F-4D97-AF65-F5344CB8AC3E}">
        <p14:creationId xmlns:p14="http://schemas.microsoft.com/office/powerpoint/2010/main" val="21716775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el 2"/>
          <p:cNvSpPr txBox="1">
            <a:spLocks noGrp="1"/>
          </p:cNvSpPr>
          <p:nvPr>
            <p:ph type="title"/>
          </p:nvPr>
        </p:nvSpPr>
        <p:spPr>
          <a:xfrm>
            <a:off x="2622883" y="266550"/>
            <a:ext cx="3380873" cy="1143002"/>
          </a:xfrm>
          <a:prstGeom prst="rect">
            <a:avLst/>
          </a:prstGeom>
        </p:spPr>
        <p:txBody>
          <a:bodyPr>
            <a:normAutofit fontScale="90000"/>
          </a:bodyPr>
          <a:lstStyle/>
          <a:p>
            <a:r>
              <a:rPr dirty="0"/>
              <a:t>Buch: „</a:t>
            </a:r>
            <a:r>
              <a:rPr dirty="0" err="1"/>
              <a:t>Schirmel</a:t>
            </a:r>
            <a:r>
              <a:rPr dirty="0"/>
              <a:t> und </a:t>
            </a:r>
            <a:r>
              <a:rPr dirty="0" err="1"/>
              <a:t>Oderich</a:t>
            </a:r>
            <a:r>
              <a:rPr dirty="0"/>
              <a:t>“ </a:t>
            </a:r>
            <a:r>
              <a:rPr lang="de-DE" dirty="0"/>
              <a:t>einsetzbar</a:t>
            </a:r>
            <a:br>
              <a:rPr dirty="0"/>
            </a:br>
            <a:r>
              <a:rPr dirty="0"/>
              <a:t>in der 1. </a:t>
            </a:r>
            <a:r>
              <a:rPr dirty="0" err="1"/>
              <a:t>Klasse</a:t>
            </a:r>
            <a:endParaRPr dirty="0"/>
          </a:p>
        </p:txBody>
      </p:sp>
      <p:sp>
        <p:nvSpPr>
          <p:cNvPr id="67" name="Foliennummernplatzhalter 4"/>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68" name="Rechteck 10"/>
          <p:cNvSpPr txBox="1"/>
          <p:nvPr/>
        </p:nvSpPr>
        <p:spPr>
          <a:xfrm>
            <a:off x="688656" y="1628799"/>
            <a:ext cx="7510031" cy="4093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rPr dirty="0"/>
              <a:t>„Die </a:t>
            </a:r>
            <a:r>
              <a:rPr dirty="0" err="1"/>
              <a:t>Abenteuer</a:t>
            </a:r>
            <a:r>
              <a:rPr dirty="0"/>
              <a:t> von </a:t>
            </a:r>
            <a:r>
              <a:rPr dirty="0" err="1"/>
              <a:t>Schirmel</a:t>
            </a:r>
            <a:r>
              <a:rPr dirty="0"/>
              <a:t> dem Frosch“</a:t>
            </a:r>
            <a:endParaRPr dirty="0">
              <a:latin typeface="Arial"/>
              <a:ea typeface="Arial"/>
              <a:cs typeface="Arial"/>
              <a:sym typeface="Arial"/>
            </a:endParaRPr>
          </a:p>
          <a:p>
            <a:endParaRPr b="1" dirty="0">
              <a:latin typeface="Arial"/>
              <a:ea typeface="Arial"/>
              <a:cs typeface="Arial"/>
              <a:sym typeface="Arial"/>
            </a:endParaRPr>
          </a:p>
          <a:p>
            <a:pPr indent="2692400" algn="r">
              <a:defRPr sz="1600"/>
            </a:pPr>
            <a:r>
              <a:rPr dirty="0"/>
              <a:t>Das Leben </a:t>
            </a:r>
            <a:r>
              <a:rPr dirty="0" err="1"/>
              <a:t>ist</a:t>
            </a:r>
            <a:r>
              <a:rPr dirty="0"/>
              <a:t> </a:t>
            </a:r>
            <a:r>
              <a:rPr dirty="0" err="1"/>
              <a:t>nicht</a:t>
            </a:r>
            <a:r>
              <a:rPr dirty="0"/>
              <a:t> </a:t>
            </a:r>
            <a:r>
              <a:rPr dirty="0" err="1"/>
              <a:t>ganz</a:t>
            </a:r>
            <a:r>
              <a:rPr dirty="0"/>
              <a:t> </a:t>
            </a:r>
            <a:r>
              <a:rPr dirty="0" err="1"/>
              <a:t>ungefährlich</a:t>
            </a:r>
            <a:r>
              <a:rPr dirty="0"/>
              <a:t>, </a:t>
            </a:r>
            <a:r>
              <a:rPr dirty="0" err="1"/>
              <a:t>wenn</a:t>
            </a:r>
            <a:r>
              <a:rPr dirty="0"/>
              <a:t> man so neu-</a:t>
            </a:r>
            <a:endParaRPr lang="de-DE" dirty="0"/>
          </a:p>
          <a:p>
            <a:pPr indent="2692400" algn="r">
              <a:defRPr sz="1600"/>
            </a:pPr>
            <a:r>
              <a:rPr lang="de-DE" dirty="0"/>
              <a:t>   </a:t>
            </a:r>
            <a:r>
              <a:rPr dirty="0" err="1"/>
              <a:t>gierig</a:t>
            </a:r>
            <a:r>
              <a:rPr dirty="0"/>
              <a:t> </a:t>
            </a:r>
            <a:r>
              <a:rPr dirty="0" err="1"/>
              <a:t>ist</a:t>
            </a:r>
            <a:r>
              <a:rPr dirty="0"/>
              <a:t> </a:t>
            </a:r>
            <a:r>
              <a:rPr dirty="0" err="1"/>
              <a:t>wie</a:t>
            </a:r>
            <a:r>
              <a:rPr dirty="0"/>
              <a:t> </a:t>
            </a:r>
            <a:r>
              <a:rPr dirty="0" err="1"/>
              <a:t>Schirmel</a:t>
            </a:r>
            <a:r>
              <a:rPr dirty="0"/>
              <a:t>, der Frosch. Da </a:t>
            </a:r>
            <a:r>
              <a:rPr dirty="0" err="1"/>
              <a:t>ist</a:t>
            </a:r>
            <a:r>
              <a:rPr dirty="0"/>
              <a:t> es </a:t>
            </a:r>
            <a:r>
              <a:rPr dirty="0" err="1"/>
              <a:t>ein</a:t>
            </a:r>
            <a:r>
              <a:rPr dirty="0"/>
              <a:t> </a:t>
            </a:r>
            <a:r>
              <a:rPr dirty="0" err="1"/>
              <a:t>Glück</a:t>
            </a:r>
            <a:endParaRPr lang="de-DE" dirty="0"/>
          </a:p>
          <a:p>
            <a:pPr indent="2692400" algn="r">
              <a:defRPr sz="1600"/>
            </a:pPr>
            <a:r>
              <a:rPr dirty="0"/>
              <a:t> für </a:t>
            </a:r>
            <a:r>
              <a:rPr dirty="0" err="1"/>
              <a:t>ihn</a:t>
            </a:r>
            <a:r>
              <a:rPr dirty="0"/>
              <a:t>, </a:t>
            </a:r>
            <a:r>
              <a:rPr dirty="0" err="1"/>
              <a:t>einen</a:t>
            </a:r>
            <a:r>
              <a:rPr dirty="0"/>
              <a:t> Freund </a:t>
            </a:r>
            <a:r>
              <a:rPr dirty="0" err="1"/>
              <a:t>wie</a:t>
            </a:r>
            <a:r>
              <a:rPr dirty="0"/>
              <a:t> </a:t>
            </a:r>
            <a:r>
              <a:rPr dirty="0" err="1"/>
              <a:t>Oderich</a:t>
            </a:r>
            <a:r>
              <a:rPr dirty="0"/>
              <a:t>, den </a:t>
            </a:r>
            <a:r>
              <a:rPr dirty="0" err="1"/>
              <a:t>Raben</a:t>
            </a:r>
            <a:r>
              <a:rPr dirty="0"/>
              <a:t> </a:t>
            </a:r>
            <a:r>
              <a:rPr dirty="0" err="1"/>
              <a:t>zu</a:t>
            </a:r>
            <a:r>
              <a:rPr dirty="0"/>
              <a:t> </a:t>
            </a:r>
            <a:r>
              <a:rPr dirty="0" err="1"/>
              <a:t>haben</a:t>
            </a:r>
            <a:r>
              <a:rPr dirty="0"/>
              <a:t>.</a:t>
            </a:r>
            <a:endParaRPr lang="de-DE" dirty="0"/>
          </a:p>
          <a:p>
            <a:pPr indent="2692400" algn="r">
              <a:defRPr sz="1600"/>
            </a:pPr>
            <a:r>
              <a:rPr dirty="0"/>
              <a:t> Und der für </a:t>
            </a:r>
            <a:r>
              <a:rPr dirty="0" err="1"/>
              <a:t>einen</a:t>
            </a:r>
            <a:r>
              <a:rPr dirty="0"/>
              <a:t> da </a:t>
            </a:r>
            <a:r>
              <a:rPr dirty="0" err="1"/>
              <a:t>ist</a:t>
            </a:r>
            <a:r>
              <a:rPr dirty="0"/>
              <a:t>, </a:t>
            </a:r>
            <a:r>
              <a:rPr dirty="0" err="1"/>
              <a:t>wenn</a:t>
            </a:r>
            <a:r>
              <a:rPr dirty="0"/>
              <a:t> man </a:t>
            </a:r>
            <a:r>
              <a:rPr dirty="0" err="1"/>
              <a:t>krank</a:t>
            </a:r>
            <a:r>
              <a:rPr dirty="0"/>
              <a:t> </a:t>
            </a:r>
            <a:r>
              <a:rPr dirty="0" err="1"/>
              <a:t>ist</a:t>
            </a:r>
            <a:r>
              <a:rPr dirty="0"/>
              <a:t> und </a:t>
            </a:r>
            <a:r>
              <a:rPr dirty="0" err="1"/>
              <a:t>Fieber</a:t>
            </a:r>
            <a:endParaRPr lang="de-DE" dirty="0"/>
          </a:p>
          <a:p>
            <a:pPr indent="2692400">
              <a:defRPr sz="1600"/>
            </a:pPr>
            <a:r>
              <a:rPr dirty="0"/>
              <a:t> hat, </a:t>
            </a:r>
            <a:r>
              <a:rPr dirty="0" err="1"/>
              <a:t>wenn</a:t>
            </a:r>
            <a:r>
              <a:rPr dirty="0"/>
              <a:t> man </a:t>
            </a:r>
            <a:r>
              <a:rPr dirty="0" err="1"/>
              <a:t>ﬂiegen</a:t>
            </a:r>
            <a:r>
              <a:rPr dirty="0"/>
              <a:t> </a:t>
            </a:r>
            <a:r>
              <a:rPr dirty="0" err="1"/>
              <a:t>lernen</a:t>
            </a:r>
            <a:r>
              <a:rPr dirty="0"/>
              <a:t> </a:t>
            </a:r>
            <a:r>
              <a:rPr dirty="0" err="1"/>
              <a:t>möchte</a:t>
            </a:r>
            <a:r>
              <a:rPr dirty="0"/>
              <a:t> </a:t>
            </a:r>
            <a:r>
              <a:rPr dirty="0" err="1"/>
              <a:t>oder</a:t>
            </a:r>
            <a:r>
              <a:rPr dirty="0"/>
              <a:t> </a:t>
            </a:r>
            <a:r>
              <a:rPr dirty="0" err="1"/>
              <a:t>wenn</a:t>
            </a:r>
            <a:r>
              <a:rPr lang="de-DE" dirty="0"/>
              <a:t> man</a:t>
            </a:r>
            <a:r>
              <a:rPr dirty="0"/>
              <a:t> man</a:t>
            </a:r>
            <a:r>
              <a:rPr lang="de-DE" dirty="0"/>
              <a:t>Angst			 </a:t>
            </a:r>
            <a:r>
              <a:rPr dirty="0" err="1"/>
              <a:t>im</a:t>
            </a:r>
            <a:r>
              <a:rPr dirty="0"/>
              <a:t> </a:t>
            </a:r>
            <a:r>
              <a:rPr dirty="0" err="1"/>
              <a:t>Dunkeln</a:t>
            </a:r>
            <a:r>
              <a:rPr dirty="0"/>
              <a:t> Angst hat</a:t>
            </a:r>
            <a:r>
              <a:rPr lang="de-DE" dirty="0"/>
              <a:t>.</a:t>
            </a:r>
          </a:p>
          <a:p>
            <a:pPr indent="2692400" algn="r">
              <a:defRPr sz="1600"/>
            </a:pPr>
            <a:r>
              <a:rPr dirty="0" err="1"/>
              <a:t>Sechs</a:t>
            </a:r>
            <a:r>
              <a:rPr dirty="0"/>
              <a:t> </a:t>
            </a:r>
            <a:r>
              <a:rPr dirty="0" err="1"/>
              <a:t>Geschichten</a:t>
            </a:r>
            <a:r>
              <a:rPr dirty="0"/>
              <a:t> </a:t>
            </a:r>
            <a:r>
              <a:rPr dirty="0" err="1"/>
              <a:t>über</a:t>
            </a:r>
            <a:r>
              <a:rPr dirty="0"/>
              <a:t> </a:t>
            </a:r>
            <a:r>
              <a:rPr dirty="0" err="1"/>
              <a:t>Schirmel</a:t>
            </a:r>
            <a:r>
              <a:rPr dirty="0"/>
              <a:t> und </a:t>
            </a:r>
            <a:r>
              <a:rPr dirty="0" err="1"/>
              <a:t>Oderich</a:t>
            </a:r>
            <a:r>
              <a:rPr dirty="0"/>
              <a:t> in </a:t>
            </a:r>
            <a:r>
              <a:rPr dirty="0" err="1"/>
              <a:t>einem</a:t>
            </a:r>
            <a:endParaRPr dirty="0">
              <a:latin typeface="Arial"/>
              <a:ea typeface="Arial"/>
              <a:cs typeface="Arial"/>
              <a:sym typeface="Arial"/>
            </a:endParaRPr>
          </a:p>
          <a:p>
            <a:pPr indent="2692400">
              <a:defRPr sz="1600"/>
            </a:pPr>
            <a:r>
              <a:rPr dirty="0"/>
              <a:t>Band, </a:t>
            </a:r>
            <a:r>
              <a:rPr dirty="0" err="1"/>
              <a:t>wunderschön</a:t>
            </a:r>
            <a:r>
              <a:rPr dirty="0"/>
              <a:t> </a:t>
            </a:r>
            <a:r>
              <a:rPr dirty="0" err="1"/>
              <a:t>illustriert</a:t>
            </a:r>
            <a:r>
              <a:rPr dirty="0"/>
              <a:t> und </a:t>
            </a:r>
            <a:r>
              <a:rPr dirty="0" err="1"/>
              <a:t>mit</a:t>
            </a:r>
            <a:r>
              <a:rPr dirty="0"/>
              <a:t> </a:t>
            </a:r>
            <a:r>
              <a:rPr dirty="0" err="1"/>
              <a:t>großer</a:t>
            </a:r>
            <a:r>
              <a:rPr dirty="0"/>
              <a:t> </a:t>
            </a:r>
            <a:r>
              <a:rPr dirty="0" err="1"/>
              <a:t>Schrift</a:t>
            </a:r>
            <a:r>
              <a:rPr dirty="0"/>
              <a:t> für</a:t>
            </a:r>
            <a:endParaRPr dirty="0">
              <a:latin typeface="Arial"/>
              <a:ea typeface="Arial"/>
              <a:cs typeface="Arial"/>
              <a:sym typeface="Arial"/>
            </a:endParaRPr>
          </a:p>
          <a:p>
            <a:pPr indent="2692400">
              <a:defRPr sz="1600"/>
            </a:pPr>
            <a:r>
              <a:rPr dirty="0" err="1"/>
              <a:t>Erstleser</a:t>
            </a:r>
            <a:r>
              <a:rPr dirty="0"/>
              <a:t>.</a:t>
            </a:r>
            <a:endParaRPr dirty="0">
              <a:latin typeface="Arial"/>
              <a:ea typeface="Arial"/>
              <a:cs typeface="Arial"/>
              <a:sym typeface="Arial"/>
            </a:endParaRPr>
          </a:p>
          <a:p>
            <a:pPr indent="2692400">
              <a:defRPr sz="1600"/>
            </a:pPr>
            <a:endParaRPr dirty="0">
              <a:latin typeface="Arial"/>
              <a:ea typeface="Arial"/>
              <a:cs typeface="Arial"/>
              <a:sym typeface="Arial"/>
            </a:endParaRPr>
          </a:p>
          <a:p>
            <a:pPr indent="2692400">
              <a:defRPr sz="1600"/>
            </a:pPr>
            <a:r>
              <a:rPr dirty="0"/>
              <a:t>Die </a:t>
            </a:r>
            <a:r>
              <a:rPr dirty="0" err="1"/>
              <a:t>Lehrerunterlage</a:t>
            </a:r>
            <a:r>
              <a:rPr dirty="0"/>
              <a:t> </a:t>
            </a:r>
            <a:r>
              <a:rPr dirty="0" err="1"/>
              <a:t>spricht</a:t>
            </a:r>
            <a:r>
              <a:rPr dirty="0"/>
              <a:t> </a:t>
            </a:r>
            <a:r>
              <a:rPr dirty="0" err="1"/>
              <a:t>soziale</a:t>
            </a:r>
            <a:r>
              <a:rPr dirty="0"/>
              <a:t> </a:t>
            </a:r>
            <a:r>
              <a:rPr dirty="0" err="1"/>
              <a:t>Themen</a:t>
            </a:r>
            <a:r>
              <a:rPr dirty="0"/>
              <a:t> </a:t>
            </a:r>
            <a:r>
              <a:rPr dirty="0" err="1"/>
              <a:t>kindgerecht</a:t>
            </a:r>
            <a:r>
              <a:rPr dirty="0"/>
              <a:t> an. </a:t>
            </a:r>
            <a:r>
              <a:rPr dirty="0" err="1"/>
              <a:t>Freundschaft</a:t>
            </a:r>
            <a:r>
              <a:rPr dirty="0"/>
              <a:t> und Angst </a:t>
            </a:r>
            <a:r>
              <a:rPr dirty="0" err="1"/>
              <a:t>sind</a:t>
            </a:r>
            <a:r>
              <a:rPr dirty="0"/>
              <a:t> am </a:t>
            </a:r>
            <a:r>
              <a:rPr dirty="0" err="1"/>
              <a:t>Anfang</a:t>
            </a:r>
            <a:r>
              <a:rPr dirty="0"/>
              <a:t> der </a:t>
            </a:r>
            <a:r>
              <a:rPr dirty="0" err="1"/>
              <a:t>Schulzeit</a:t>
            </a:r>
            <a:r>
              <a:rPr dirty="0"/>
              <a:t> </a:t>
            </a:r>
            <a:r>
              <a:rPr dirty="0" err="1"/>
              <a:t>wichtige</a:t>
            </a:r>
            <a:r>
              <a:rPr dirty="0"/>
              <a:t> </a:t>
            </a:r>
            <a:r>
              <a:rPr dirty="0" err="1"/>
              <a:t>Themen</a:t>
            </a:r>
            <a:r>
              <a:rPr dirty="0"/>
              <a:t>.</a:t>
            </a:r>
            <a:endParaRPr dirty="0">
              <a:latin typeface="Arial"/>
              <a:ea typeface="Arial"/>
              <a:cs typeface="Arial"/>
              <a:sym typeface="Arial"/>
            </a:endParaRPr>
          </a:p>
          <a:p>
            <a:pPr>
              <a:defRPr sz="1600"/>
            </a:pPr>
            <a:r>
              <a:rPr dirty="0" err="1"/>
              <a:t>Schülerbuch</a:t>
            </a:r>
            <a:r>
              <a:rPr dirty="0"/>
              <a:t>: 96 Seiten</a:t>
            </a:r>
            <a:endParaRPr dirty="0">
              <a:latin typeface="Arial"/>
              <a:ea typeface="Arial"/>
              <a:cs typeface="Arial"/>
              <a:sym typeface="Arial"/>
            </a:endParaRPr>
          </a:p>
          <a:p>
            <a:pPr>
              <a:defRPr sz="1600"/>
            </a:pPr>
            <a:r>
              <a:rPr dirty="0" err="1"/>
              <a:t>Lehrerunterlage</a:t>
            </a:r>
            <a:r>
              <a:rPr dirty="0"/>
              <a:t>: 36 Seiten</a:t>
            </a:r>
            <a:r>
              <a:rPr lang="de-DE" dirty="0"/>
              <a:t>.</a:t>
            </a:r>
            <a:endParaRPr dirty="0"/>
          </a:p>
        </p:txBody>
      </p:sp>
      <p:pic>
        <p:nvPicPr>
          <p:cNvPr id="69" name="LI86_Schirmel_Oderich(1).jpg" descr="LI86_Schirmel_Oderich(1).jpg"/>
          <p:cNvPicPr>
            <a:picLocks noChangeAspect="1"/>
          </p:cNvPicPr>
          <p:nvPr/>
        </p:nvPicPr>
        <p:blipFill>
          <a:blip r:embed="rId2"/>
          <a:srcRect l="7255" r="7255"/>
          <a:stretch>
            <a:fillRect/>
          </a:stretch>
        </p:blipFill>
        <p:spPr>
          <a:xfrm>
            <a:off x="608951" y="2063578"/>
            <a:ext cx="2603807" cy="2418229"/>
          </a:xfrm>
          <a:prstGeom prst="rect">
            <a:avLst/>
          </a:prstGeom>
          <a:ln w="12700" cap="flat">
            <a:noFill/>
            <a:miter lim="400000"/>
          </a:ln>
          <a:effectLst/>
        </p:spPr>
      </p:pic>
      <p:pic>
        <p:nvPicPr>
          <p:cNvPr id="8" name="Grafik 7">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608951" y="223290"/>
            <a:ext cx="1316990" cy="121031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el 2"/>
          <p:cNvSpPr txBox="1">
            <a:spLocks noGrp="1"/>
          </p:cNvSpPr>
          <p:nvPr>
            <p:ph type="title"/>
          </p:nvPr>
        </p:nvSpPr>
        <p:spPr>
          <a:xfrm>
            <a:off x="2310062" y="274638"/>
            <a:ext cx="3116179" cy="1143002"/>
          </a:xfrm>
          <a:prstGeom prst="rect">
            <a:avLst/>
          </a:prstGeom>
        </p:spPr>
        <p:txBody>
          <a:bodyPr>
            <a:normAutofit fontScale="90000"/>
          </a:bodyPr>
          <a:lstStyle/>
          <a:p>
            <a:r>
              <a:rPr dirty="0"/>
              <a:t>Buch: „Bitte </a:t>
            </a:r>
            <a:r>
              <a:rPr dirty="0" err="1"/>
              <a:t>nicht</a:t>
            </a:r>
            <a:r>
              <a:rPr dirty="0"/>
              <a:t> </a:t>
            </a:r>
            <a:r>
              <a:rPr dirty="0" err="1"/>
              <a:t>stören</a:t>
            </a:r>
            <a:r>
              <a:rPr dirty="0"/>
              <a:t>“ </a:t>
            </a:r>
            <a:r>
              <a:rPr lang="de-DE" dirty="0"/>
              <a:t>einsetzbar</a:t>
            </a:r>
            <a:br>
              <a:rPr dirty="0"/>
            </a:br>
            <a:r>
              <a:rPr dirty="0"/>
              <a:t>in der 1. </a:t>
            </a:r>
            <a:r>
              <a:rPr dirty="0" err="1"/>
              <a:t>Klasse</a:t>
            </a:r>
            <a:endParaRPr dirty="0"/>
          </a:p>
        </p:txBody>
      </p:sp>
      <p:sp>
        <p:nvSpPr>
          <p:cNvPr id="74" name="Foliennummernplatzhalter 4"/>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75" name="Rechteck 10"/>
          <p:cNvSpPr txBox="1"/>
          <p:nvPr/>
        </p:nvSpPr>
        <p:spPr>
          <a:xfrm>
            <a:off x="2579856" y="1628799"/>
            <a:ext cx="6564144" cy="3539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b="1"/>
            </a:pPr>
            <a:r>
              <a:rPr dirty="0"/>
              <a:t>„</a:t>
            </a:r>
            <a:r>
              <a:rPr dirty="0" err="1"/>
              <a:t>Phantasievolle</a:t>
            </a:r>
            <a:r>
              <a:rPr dirty="0"/>
              <a:t> </a:t>
            </a:r>
            <a:r>
              <a:rPr dirty="0" err="1"/>
              <a:t>Geschichte</a:t>
            </a:r>
            <a:r>
              <a:rPr dirty="0"/>
              <a:t> um den </a:t>
            </a:r>
            <a:r>
              <a:rPr dirty="0" err="1"/>
              <a:t>Drachen</a:t>
            </a:r>
            <a:r>
              <a:rPr dirty="0"/>
              <a:t> </a:t>
            </a:r>
            <a:r>
              <a:rPr dirty="0" err="1"/>
              <a:t>Unfug</a:t>
            </a:r>
            <a:r>
              <a:rPr dirty="0"/>
              <a:t> und seine </a:t>
            </a:r>
            <a:r>
              <a:rPr dirty="0" err="1"/>
              <a:t>Freunde“Der</a:t>
            </a:r>
            <a:r>
              <a:rPr dirty="0"/>
              <a:t> </a:t>
            </a:r>
            <a:r>
              <a:rPr dirty="0" err="1"/>
              <a:t>Drache</a:t>
            </a:r>
            <a:r>
              <a:rPr dirty="0"/>
              <a:t> </a:t>
            </a:r>
            <a:r>
              <a:rPr dirty="0" err="1"/>
              <a:t>Unfug</a:t>
            </a:r>
            <a:r>
              <a:rPr dirty="0"/>
              <a:t>, die Hexe </a:t>
            </a:r>
            <a:r>
              <a:rPr dirty="0" err="1"/>
              <a:t>Allerlei</a:t>
            </a:r>
            <a:r>
              <a:rPr dirty="0"/>
              <a:t>, die </a:t>
            </a:r>
            <a:r>
              <a:rPr dirty="0" err="1"/>
              <a:t>Schneckenprinzessin</a:t>
            </a:r>
            <a:r>
              <a:rPr dirty="0"/>
              <a:t>,  </a:t>
            </a:r>
            <a:r>
              <a:rPr dirty="0" err="1"/>
              <a:t>Zwerge</a:t>
            </a:r>
            <a:r>
              <a:rPr dirty="0"/>
              <a:t> und </a:t>
            </a:r>
            <a:r>
              <a:rPr dirty="0" err="1"/>
              <a:t>Mäuse</a:t>
            </a:r>
            <a:r>
              <a:rPr dirty="0"/>
              <a:t> </a:t>
            </a:r>
            <a:r>
              <a:rPr dirty="0" err="1"/>
              <a:t>sie</a:t>
            </a:r>
            <a:r>
              <a:rPr dirty="0"/>
              <a:t> alle </a:t>
            </a:r>
            <a:r>
              <a:rPr dirty="0" err="1"/>
              <a:t>wohnen</a:t>
            </a:r>
            <a:r>
              <a:rPr dirty="0"/>
              <a:t> in </a:t>
            </a:r>
            <a:r>
              <a:rPr dirty="0" err="1"/>
              <a:t>einem</a:t>
            </a:r>
            <a:r>
              <a:rPr dirty="0"/>
              <a:t> </a:t>
            </a:r>
            <a:r>
              <a:rPr dirty="0" err="1"/>
              <a:t>Geschichtenbuch</a:t>
            </a:r>
            <a:r>
              <a:rPr dirty="0"/>
              <a:t>. In </a:t>
            </a:r>
            <a:r>
              <a:rPr dirty="0" err="1"/>
              <a:t>abgeschlossenen</a:t>
            </a:r>
            <a:r>
              <a:rPr dirty="0"/>
              <a:t> </a:t>
            </a:r>
            <a:r>
              <a:rPr dirty="0" err="1"/>
              <a:t>Geschichten</a:t>
            </a:r>
            <a:r>
              <a:rPr dirty="0"/>
              <a:t> </a:t>
            </a:r>
            <a:r>
              <a:rPr dirty="0" err="1"/>
              <a:t>lernen</a:t>
            </a:r>
            <a:r>
              <a:rPr dirty="0"/>
              <a:t> die Kinder </a:t>
            </a:r>
            <a:r>
              <a:rPr dirty="0" err="1"/>
              <a:t>sie</a:t>
            </a:r>
            <a:r>
              <a:rPr dirty="0"/>
              <a:t> </a:t>
            </a:r>
            <a:r>
              <a:rPr dirty="0" err="1"/>
              <a:t>kennen</a:t>
            </a:r>
            <a:r>
              <a:rPr dirty="0"/>
              <a:t>. Die </a:t>
            </a:r>
            <a:r>
              <a:rPr dirty="0" err="1"/>
              <a:t>Mäuse</a:t>
            </a:r>
            <a:r>
              <a:rPr dirty="0"/>
              <a:t> in der </a:t>
            </a:r>
            <a:r>
              <a:rPr dirty="0" err="1"/>
              <a:t>letzten</a:t>
            </a:r>
            <a:r>
              <a:rPr dirty="0"/>
              <a:t> </a:t>
            </a:r>
            <a:r>
              <a:rPr dirty="0" err="1"/>
              <a:t>Geschichte</a:t>
            </a:r>
            <a:r>
              <a:rPr dirty="0"/>
              <a:t> </a:t>
            </a:r>
            <a:r>
              <a:rPr dirty="0" err="1"/>
              <a:t>möchten</a:t>
            </a:r>
            <a:r>
              <a:rPr dirty="0"/>
              <a:t> </a:t>
            </a:r>
            <a:r>
              <a:rPr dirty="0" err="1"/>
              <a:t>ein</a:t>
            </a:r>
            <a:r>
              <a:rPr dirty="0"/>
              <a:t> Fest </a:t>
            </a:r>
            <a:r>
              <a:rPr dirty="0" err="1"/>
              <a:t>feiern</a:t>
            </a:r>
            <a:r>
              <a:rPr dirty="0"/>
              <a:t> und die </a:t>
            </a:r>
            <a:r>
              <a:rPr dirty="0" err="1"/>
              <a:t>anderen</a:t>
            </a:r>
            <a:r>
              <a:rPr dirty="0"/>
              <a:t> </a:t>
            </a:r>
            <a:r>
              <a:rPr dirty="0" err="1"/>
              <a:t>Figuren</a:t>
            </a:r>
            <a:r>
              <a:rPr dirty="0"/>
              <a:t> </a:t>
            </a:r>
            <a:r>
              <a:rPr dirty="0" err="1"/>
              <a:t>aus</a:t>
            </a:r>
            <a:r>
              <a:rPr dirty="0"/>
              <a:t> dem Buch </a:t>
            </a:r>
            <a:r>
              <a:rPr dirty="0" err="1"/>
              <a:t>einladen</a:t>
            </a:r>
            <a:r>
              <a:rPr dirty="0"/>
              <a:t> </a:t>
            </a:r>
            <a:r>
              <a:rPr dirty="0" err="1"/>
              <a:t>Damit</a:t>
            </a:r>
            <a:r>
              <a:rPr dirty="0"/>
              <a:t> </a:t>
            </a:r>
            <a:r>
              <a:rPr dirty="0" err="1"/>
              <a:t>sich</a:t>
            </a:r>
            <a:r>
              <a:rPr dirty="0"/>
              <a:t> </a:t>
            </a:r>
            <a:r>
              <a:rPr dirty="0" err="1"/>
              <a:t>niemand</a:t>
            </a:r>
            <a:r>
              <a:rPr dirty="0"/>
              <a:t> </a:t>
            </a:r>
            <a:r>
              <a:rPr dirty="0" err="1"/>
              <a:t>wundert</a:t>
            </a:r>
            <a:r>
              <a:rPr dirty="0"/>
              <a:t>, </a:t>
            </a:r>
            <a:r>
              <a:rPr dirty="0" err="1"/>
              <a:t>wohin</a:t>
            </a:r>
            <a:r>
              <a:rPr dirty="0"/>
              <a:t> alle </a:t>
            </a:r>
            <a:r>
              <a:rPr dirty="0" err="1"/>
              <a:t>verschwunden</a:t>
            </a:r>
            <a:r>
              <a:rPr dirty="0"/>
              <a:t> </a:t>
            </a:r>
            <a:r>
              <a:rPr dirty="0" err="1"/>
              <a:t>sind</a:t>
            </a:r>
            <a:r>
              <a:rPr dirty="0"/>
              <a:t>, </a:t>
            </a:r>
            <a:r>
              <a:rPr dirty="0" err="1"/>
              <a:t>legen</a:t>
            </a:r>
            <a:r>
              <a:rPr dirty="0"/>
              <a:t> </a:t>
            </a:r>
            <a:r>
              <a:rPr dirty="0" err="1"/>
              <a:t>sie</a:t>
            </a:r>
            <a:r>
              <a:rPr dirty="0"/>
              <a:t> </a:t>
            </a:r>
            <a:r>
              <a:rPr dirty="0" err="1"/>
              <a:t>einen</a:t>
            </a:r>
            <a:r>
              <a:rPr dirty="0"/>
              <a:t> </a:t>
            </a:r>
            <a:r>
              <a:rPr dirty="0" err="1"/>
              <a:t>Zettel</a:t>
            </a:r>
            <a:r>
              <a:rPr dirty="0"/>
              <a:t> auf das Buch: Bitte </a:t>
            </a:r>
            <a:r>
              <a:rPr dirty="0" err="1"/>
              <a:t>nicht</a:t>
            </a:r>
            <a:r>
              <a:rPr dirty="0"/>
              <a:t> </a:t>
            </a:r>
            <a:r>
              <a:rPr dirty="0" err="1"/>
              <a:t>stören</a:t>
            </a:r>
            <a:r>
              <a:rPr dirty="0"/>
              <a:t>!</a:t>
            </a:r>
          </a:p>
          <a:p>
            <a:pPr lvl="8" indent="1828800" defTabSz="457200">
              <a:spcBef>
                <a:spcPts val="1200"/>
              </a:spcBef>
              <a:defRPr sz="1400" b="1">
                <a:latin typeface="Times Roman"/>
                <a:ea typeface="Times Roman"/>
                <a:cs typeface="Times Roman"/>
                <a:sym typeface="Times Roman"/>
              </a:defRPr>
            </a:pPr>
            <a:r>
              <a:rPr dirty="0"/>
              <a:t>Das </a:t>
            </a:r>
            <a:r>
              <a:rPr dirty="0" err="1"/>
              <a:t>Erstlesebuch</a:t>
            </a:r>
            <a:r>
              <a:rPr dirty="0"/>
              <a:t> </a:t>
            </a:r>
            <a:r>
              <a:rPr dirty="0" err="1"/>
              <a:t>ist</a:t>
            </a:r>
            <a:r>
              <a:rPr dirty="0"/>
              <a:t> </a:t>
            </a:r>
            <a:r>
              <a:rPr dirty="0" err="1"/>
              <a:t>mit</a:t>
            </a:r>
            <a:r>
              <a:rPr dirty="0"/>
              <a:t> </a:t>
            </a:r>
            <a:r>
              <a:rPr dirty="0" err="1"/>
              <a:t>vielen</a:t>
            </a:r>
            <a:r>
              <a:rPr dirty="0"/>
              <a:t> </a:t>
            </a:r>
            <a:r>
              <a:rPr dirty="0" err="1"/>
              <a:t>farbigen</a:t>
            </a:r>
            <a:r>
              <a:rPr dirty="0"/>
              <a:t> </a:t>
            </a:r>
            <a:r>
              <a:rPr dirty="0" err="1"/>
              <a:t>Bildern</a:t>
            </a:r>
            <a:r>
              <a:rPr dirty="0"/>
              <a:t> </a:t>
            </a:r>
            <a:r>
              <a:rPr dirty="0" err="1"/>
              <a:t>illustriert</a:t>
            </a:r>
            <a:r>
              <a:rPr dirty="0"/>
              <a:t> und in </a:t>
            </a:r>
            <a:r>
              <a:rPr dirty="0" err="1"/>
              <a:t>großer</a:t>
            </a:r>
            <a:r>
              <a:rPr dirty="0"/>
              <a:t>   </a:t>
            </a:r>
            <a:r>
              <a:rPr dirty="0" err="1"/>
              <a:t>Erstleserschrift</a:t>
            </a:r>
            <a:r>
              <a:rPr dirty="0"/>
              <a:t> </a:t>
            </a:r>
            <a:r>
              <a:rPr dirty="0" err="1"/>
              <a:t>gedruckt</a:t>
            </a:r>
            <a:r>
              <a:rPr dirty="0"/>
              <a:t>. Es </a:t>
            </a:r>
            <a:r>
              <a:rPr dirty="0" err="1"/>
              <a:t>ist</a:t>
            </a:r>
            <a:r>
              <a:rPr dirty="0"/>
              <a:t> der </a:t>
            </a:r>
            <a:r>
              <a:rPr dirty="0" err="1"/>
              <a:t>erste</a:t>
            </a:r>
            <a:r>
              <a:rPr dirty="0"/>
              <a:t> Band </a:t>
            </a:r>
            <a:r>
              <a:rPr dirty="0" err="1"/>
              <a:t>einer</a:t>
            </a:r>
            <a:r>
              <a:rPr dirty="0"/>
              <a:t> </a:t>
            </a:r>
            <a:r>
              <a:rPr dirty="0" err="1"/>
              <a:t>besonderen</a:t>
            </a:r>
            <a:r>
              <a:rPr dirty="0"/>
              <a:t> </a:t>
            </a:r>
            <a:r>
              <a:rPr dirty="0" err="1"/>
              <a:t>Reihe</a:t>
            </a:r>
            <a:r>
              <a:rPr dirty="0"/>
              <a:t>: </a:t>
            </a:r>
            <a:r>
              <a:rPr dirty="0" err="1"/>
              <a:t>Leselauscher</a:t>
            </a:r>
            <a:r>
              <a:rPr dirty="0"/>
              <a:t> </a:t>
            </a:r>
            <a:r>
              <a:rPr dirty="0" err="1"/>
              <a:t>Geschichten</a:t>
            </a:r>
            <a:r>
              <a:rPr dirty="0"/>
              <a:t>. </a:t>
            </a:r>
            <a:r>
              <a:rPr dirty="0" err="1"/>
              <a:t>Im</a:t>
            </a:r>
            <a:r>
              <a:rPr dirty="0"/>
              <a:t> Buch </a:t>
            </a:r>
            <a:r>
              <a:rPr dirty="0" err="1"/>
              <a:t>ist</a:t>
            </a:r>
            <a:r>
              <a:rPr dirty="0"/>
              <a:t> </a:t>
            </a:r>
            <a:r>
              <a:rPr dirty="0" err="1"/>
              <a:t>eine</a:t>
            </a:r>
            <a:r>
              <a:rPr dirty="0"/>
              <a:t> CD </a:t>
            </a:r>
            <a:r>
              <a:rPr dirty="0" err="1"/>
              <a:t>enthalten</a:t>
            </a:r>
            <a:r>
              <a:rPr dirty="0"/>
              <a:t>, auf </a:t>
            </a:r>
            <a:r>
              <a:rPr dirty="0" err="1"/>
              <a:t>welcher</a:t>
            </a:r>
            <a:r>
              <a:rPr dirty="0"/>
              <a:t> der </a:t>
            </a:r>
            <a:r>
              <a:rPr dirty="0" err="1"/>
              <a:t>gesamte</a:t>
            </a:r>
            <a:r>
              <a:rPr dirty="0"/>
              <a:t> Text </a:t>
            </a:r>
            <a:r>
              <a:rPr dirty="0" err="1"/>
              <a:t>langsam</a:t>
            </a:r>
            <a:r>
              <a:rPr dirty="0"/>
              <a:t> </a:t>
            </a:r>
            <a:r>
              <a:rPr dirty="0" err="1"/>
              <a:t>gesprochen</a:t>
            </a:r>
            <a:r>
              <a:rPr dirty="0"/>
              <a:t> </a:t>
            </a:r>
            <a:r>
              <a:rPr dirty="0" err="1"/>
              <a:t>wird</a:t>
            </a:r>
            <a:r>
              <a:rPr dirty="0"/>
              <a:t>. So </a:t>
            </a:r>
            <a:r>
              <a:rPr dirty="0" err="1"/>
              <a:t>können</a:t>
            </a:r>
            <a:r>
              <a:rPr dirty="0"/>
              <a:t> Kinder </a:t>
            </a:r>
            <a:r>
              <a:rPr dirty="0" err="1"/>
              <a:t>beim</a:t>
            </a:r>
            <a:r>
              <a:rPr dirty="0"/>
              <a:t> </a:t>
            </a:r>
            <a:r>
              <a:rPr dirty="0" err="1"/>
              <a:t>Hören</a:t>
            </a:r>
            <a:r>
              <a:rPr dirty="0"/>
              <a:t> der CD </a:t>
            </a:r>
            <a:r>
              <a:rPr dirty="0" err="1"/>
              <a:t>mitlesen</a:t>
            </a:r>
            <a:r>
              <a:rPr dirty="0"/>
              <a:t> und </a:t>
            </a:r>
            <a:r>
              <a:rPr dirty="0" err="1"/>
              <a:t>ihre</a:t>
            </a:r>
            <a:r>
              <a:rPr dirty="0"/>
              <a:t> </a:t>
            </a:r>
            <a:r>
              <a:rPr dirty="0" err="1"/>
              <a:t>Lesefähigkeiten</a:t>
            </a:r>
            <a:r>
              <a:rPr dirty="0"/>
              <a:t> </a:t>
            </a:r>
            <a:r>
              <a:rPr dirty="0" err="1"/>
              <a:t>weiter</a:t>
            </a:r>
            <a:r>
              <a:rPr dirty="0"/>
              <a:t> </a:t>
            </a:r>
            <a:r>
              <a:rPr dirty="0" err="1"/>
              <a:t>entwickeln</a:t>
            </a:r>
            <a:r>
              <a:rPr dirty="0"/>
              <a:t>.</a:t>
            </a:r>
          </a:p>
        </p:txBody>
      </p:sp>
      <p:pic>
        <p:nvPicPr>
          <p:cNvPr id="76" name="LI111_Bitte_nicht_stoeren.pdf" descr="LI111_Bitte_nicht_stoeren.pdf"/>
          <p:cNvPicPr>
            <a:picLocks noChangeAspect="1"/>
          </p:cNvPicPr>
          <p:nvPr/>
        </p:nvPicPr>
        <p:blipFill>
          <a:blip r:embed="rId2"/>
          <a:srcRect t="24001" r="17004"/>
          <a:stretch>
            <a:fillRect/>
          </a:stretch>
        </p:blipFill>
        <p:spPr>
          <a:xfrm>
            <a:off x="-314285" y="2168816"/>
            <a:ext cx="2894141" cy="3748117"/>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474291" y="240984"/>
            <a:ext cx="1316990" cy="121031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el 2"/>
          <p:cNvSpPr txBox="1">
            <a:spLocks noGrp="1"/>
          </p:cNvSpPr>
          <p:nvPr>
            <p:ph type="title"/>
          </p:nvPr>
        </p:nvSpPr>
        <p:spPr>
          <a:xfrm>
            <a:off x="2671011" y="274638"/>
            <a:ext cx="2791326" cy="1143002"/>
          </a:xfrm>
          <a:prstGeom prst="rect">
            <a:avLst/>
          </a:prstGeom>
        </p:spPr>
        <p:txBody>
          <a:bodyPr>
            <a:normAutofit fontScale="90000"/>
          </a:bodyPr>
          <a:lstStyle/>
          <a:p>
            <a:r>
              <a:rPr dirty="0"/>
              <a:t>Buch: „</a:t>
            </a:r>
            <a:r>
              <a:rPr dirty="0" err="1"/>
              <a:t>Faustdicke</a:t>
            </a:r>
            <a:r>
              <a:rPr dirty="0"/>
              <a:t> Freunde“</a:t>
            </a:r>
            <a:r>
              <a:rPr lang="de-DE" dirty="0"/>
              <a:t> </a:t>
            </a:r>
            <a:r>
              <a:rPr dirty="0" err="1"/>
              <a:t>einsetzbar</a:t>
            </a:r>
            <a:r>
              <a:rPr dirty="0"/>
              <a:t> in der 2. </a:t>
            </a:r>
            <a:r>
              <a:rPr dirty="0" err="1"/>
              <a:t>Klasse</a:t>
            </a:r>
            <a:endParaRPr dirty="0"/>
          </a:p>
        </p:txBody>
      </p:sp>
      <p:sp>
        <p:nvSpPr>
          <p:cNvPr id="79" name="Foliennummernplatzhalter 4"/>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80" name="Rechteck 10"/>
          <p:cNvSpPr txBox="1"/>
          <p:nvPr/>
        </p:nvSpPr>
        <p:spPr>
          <a:xfrm>
            <a:off x="688658" y="1506538"/>
            <a:ext cx="7695246" cy="4635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rPr dirty="0"/>
              <a:t>„</a:t>
            </a:r>
            <a:r>
              <a:rPr dirty="0" err="1"/>
              <a:t>Vier</a:t>
            </a:r>
            <a:r>
              <a:rPr dirty="0"/>
              <a:t> </a:t>
            </a:r>
            <a:r>
              <a:rPr dirty="0" err="1"/>
              <a:t>Jungs</a:t>
            </a:r>
            <a:r>
              <a:rPr dirty="0"/>
              <a:t> </a:t>
            </a:r>
            <a:r>
              <a:rPr dirty="0" err="1"/>
              <a:t>erobern</a:t>
            </a:r>
            <a:r>
              <a:rPr dirty="0"/>
              <a:t> </a:t>
            </a:r>
            <a:r>
              <a:rPr dirty="0" err="1"/>
              <a:t>sich</a:t>
            </a:r>
            <a:r>
              <a:rPr dirty="0"/>
              <a:t> </a:t>
            </a:r>
            <a:r>
              <a:rPr dirty="0" err="1"/>
              <a:t>ihren</a:t>
            </a:r>
            <a:r>
              <a:rPr dirty="0"/>
              <a:t> Platz“</a:t>
            </a:r>
            <a:endParaRPr dirty="0">
              <a:latin typeface="Arial"/>
              <a:ea typeface="Arial"/>
              <a:cs typeface="Arial"/>
              <a:sym typeface="Arial"/>
            </a:endParaRPr>
          </a:p>
          <a:p>
            <a:pPr>
              <a:defRPr b="1"/>
            </a:pPr>
            <a:r>
              <a:rPr dirty="0">
                <a:latin typeface="Arial"/>
                <a:ea typeface="Arial"/>
                <a:cs typeface="Arial"/>
                <a:sym typeface="Arial"/>
              </a:rPr>
              <a:t>                                  </a:t>
            </a:r>
            <a:r>
              <a:rPr dirty="0" err="1"/>
              <a:t>Vier</a:t>
            </a:r>
            <a:r>
              <a:rPr dirty="0"/>
              <a:t> </a:t>
            </a:r>
            <a:r>
              <a:rPr dirty="0" err="1"/>
              <a:t>Jungs</a:t>
            </a:r>
            <a:r>
              <a:rPr dirty="0"/>
              <a:t>, </a:t>
            </a:r>
            <a:r>
              <a:rPr dirty="0" err="1"/>
              <a:t>vier</a:t>
            </a:r>
            <a:r>
              <a:rPr dirty="0"/>
              <a:t> Freunde: Leo, Andi, Florian und Ramon.</a:t>
            </a:r>
          </a:p>
          <a:p>
            <a:pPr>
              <a:defRPr b="1"/>
            </a:pPr>
            <a:r>
              <a:rPr dirty="0"/>
              <a:t>                                         </a:t>
            </a:r>
            <a:r>
              <a:rPr dirty="0" err="1"/>
              <a:t>Seit</a:t>
            </a:r>
            <a:r>
              <a:rPr dirty="0"/>
              <a:t> </a:t>
            </a:r>
            <a:r>
              <a:rPr dirty="0" err="1"/>
              <a:t>sie</a:t>
            </a:r>
            <a:r>
              <a:rPr dirty="0"/>
              <a:t> in die 2. </a:t>
            </a:r>
            <a:r>
              <a:rPr dirty="0" err="1"/>
              <a:t>Klasse</a:t>
            </a:r>
            <a:r>
              <a:rPr dirty="0"/>
              <a:t> </a:t>
            </a:r>
            <a:r>
              <a:rPr dirty="0" err="1"/>
              <a:t>gehen</a:t>
            </a:r>
            <a:r>
              <a:rPr dirty="0"/>
              <a:t>, </a:t>
            </a:r>
            <a:r>
              <a:rPr dirty="0" err="1"/>
              <a:t>gehören</a:t>
            </a:r>
            <a:r>
              <a:rPr dirty="0"/>
              <a:t> </a:t>
            </a:r>
            <a:r>
              <a:rPr dirty="0" err="1"/>
              <a:t>sie</a:t>
            </a:r>
            <a:r>
              <a:rPr dirty="0"/>
              <a:t> </a:t>
            </a:r>
            <a:r>
              <a:rPr dirty="0" err="1"/>
              <a:t>zu</a:t>
            </a:r>
            <a:r>
              <a:rPr dirty="0"/>
              <a:t> den </a:t>
            </a:r>
            <a:r>
              <a:rPr dirty="0" err="1"/>
              <a:t>Großen</a:t>
            </a:r>
            <a:r>
              <a:rPr dirty="0"/>
              <a:t>.</a:t>
            </a:r>
          </a:p>
          <a:p>
            <a:pPr>
              <a:defRPr b="1"/>
            </a:pPr>
            <a:r>
              <a:rPr dirty="0"/>
              <a:t>                                         </a:t>
            </a:r>
            <a:r>
              <a:rPr dirty="0" err="1"/>
              <a:t>Eigentlich</a:t>
            </a:r>
            <a:r>
              <a:rPr dirty="0"/>
              <a:t>. </a:t>
            </a:r>
            <a:r>
              <a:rPr dirty="0" err="1"/>
              <a:t>Denn</a:t>
            </a:r>
            <a:r>
              <a:rPr dirty="0"/>
              <a:t> es </a:t>
            </a:r>
            <a:r>
              <a:rPr dirty="0" err="1"/>
              <a:t>gibt</a:t>
            </a:r>
            <a:r>
              <a:rPr dirty="0"/>
              <a:t> </a:t>
            </a:r>
            <a:r>
              <a:rPr dirty="0" err="1"/>
              <a:t>immer</a:t>
            </a:r>
            <a:r>
              <a:rPr dirty="0"/>
              <a:t> </a:t>
            </a:r>
            <a:r>
              <a:rPr dirty="0" err="1"/>
              <a:t>noch</a:t>
            </a:r>
            <a:r>
              <a:rPr dirty="0"/>
              <a:t> </a:t>
            </a:r>
            <a:r>
              <a:rPr dirty="0" err="1"/>
              <a:t>Größere</a:t>
            </a:r>
            <a:r>
              <a:rPr dirty="0"/>
              <a:t> in der </a:t>
            </a:r>
          </a:p>
          <a:p>
            <a:pPr>
              <a:defRPr b="1"/>
            </a:pPr>
            <a:r>
              <a:rPr dirty="0"/>
              <a:t>                                         </a:t>
            </a:r>
            <a:r>
              <a:rPr dirty="0" err="1"/>
              <a:t>Grundschule</a:t>
            </a:r>
            <a:r>
              <a:rPr dirty="0"/>
              <a:t>. </a:t>
            </a:r>
            <a:r>
              <a:rPr dirty="0" err="1"/>
              <a:t>Überall</a:t>
            </a:r>
            <a:r>
              <a:rPr dirty="0"/>
              <a:t> </a:t>
            </a:r>
            <a:r>
              <a:rPr dirty="0" err="1"/>
              <a:t>müssen</a:t>
            </a:r>
            <a:r>
              <a:rPr dirty="0"/>
              <a:t> die Freunde </a:t>
            </a:r>
            <a:r>
              <a:rPr dirty="0" err="1"/>
              <a:t>ihren</a:t>
            </a:r>
            <a:r>
              <a:rPr dirty="0"/>
              <a:t> Platz </a:t>
            </a:r>
          </a:p>
          <a:p>
            <a:pPr>
              <a:defRPr b="1"/>
            </a:pPr>
            <a:r>
              <a:rPr dirty="0"/>
              <a:t>                                         </a:t>
            </a:r>
            <a:r>
              <a:rPr dirty="0" err="1"/>
              <a:t>erobern</a:t>
            </a:r>
            <a:r>
              <a:rPr dirty="0"/>
              <a:t>: in der </a:t>
            </a:r>
            <a:r>
              <a:rPr dirty="0" err="1"/>
              <a:t>Klassengemeinschaft</a:t>
            </a:r>
            <a:r>
              <a:rPr dirty="0"/>
              <a:t> und auf dem </a:t>
            </a:r>
          </a:p>
          <a:p>
            <a:pPr>
              <a:defRPr b="1"/>
            </a:pPr>
            <a:r>
              <a:rPr dirty="0"/>
              <a:t>                                         </a:t>
            </a:r>
            <a:r>
              <a:rPr dirty="0" err="1"/>
              <a:t>Pausenhof</a:t>
            </a:r>
            <a:r>
              <a:rPr dirty="0"/>
              <a:t> </a:t>
            </a:r>
            <a:r>
              <a:rPr dirty="0" err="1"/>
              <a:t>sowieso</a:t>
            </a:r>
            <a:r>
              <a:rPr dirty="0"/>
              <a:t>. Als </a:t>
            </a:r>
            <a:r>
              <a:rPr dirty="0" err="1"/>
              <a:t>ob</a:t>
            </a:r>
            <a:r>
              <a:rPr dirty="0"/>
              <a:t> das </a:t>
            </a:r>
            <a:r>
              <a:rPr dirty="0" err="1"/>
              <a:t>nicht</a:t>
            </a:r>
            <a:r>
              <a:rPr dirty="0"/>
              <a:t> </a:t>
            </a:r>
            <a:r>
              <a:rPr dirty="0" err="1"/>
              <a:t>anstrengend</a:t>
            </a:r>
            <a:r>
              <a:rPr dirty="0"/>
              <a:t> </a:t>
            </a:r>
            <a:r>
              <a:rPr dirty="0" err="1"/>
              <a:t>genug</a:t>
            </a:r>
            <a:r>
              <a:rPr dirty="0"/>
              <a:t> </a:t>
            </a:r>
          </a:p>
          <a:p>
            <a:pPr>
              <a:defRPr b="1"/>
            </a:pPr>
            <a:r>
              <a:rPr dirty="0"/>
              <a:t>                                         </a:t>
            </a:r>
            <a:r>
              <a:rPr dirty="0" err="1"/>
              <a:t>wäre</a:t>
            </a:r>
            <a:r>
              <a:rPr dirty="0"/>
              <a:t>, </a:t>
            </a:r>
            <a:r>
              <a:rPr dirty="0" err="1"/>
              <a:t>gibt</a:t>
            </a:r>
            <a:r>
              <a:rPr dirty="0"/>
              <a:t> es auf </a:t>
            </a:r>
            <a:r>
              <a:rPr dirty="0" err="1"/>
              <a:t>einmal</a:t>
            </a:r>
            <a:r>
              <a:rPr dirty="0"/>
              <a:t> </a:t>
            </a:r>
            <a:r>
              <a:rPr dirty="0" err="1"/>
              <a:t>Streit</a:t>
            </a:r>
            <a:r>
              <a:rPr dirty="0"/>
              <a:t> </a:t>
            </a:r>
            <a:r>
              <a:rPr dirty="0" err="1"/>
              <a:t>mit</a:t>
            </a:r>
            <a:r>
              <a:rPr dirty="0"/>
              <a:t> den </a:t>
            </a:r>
            <a:r>
              <a:rPr dirty="0" err="1"/>
              <a:t>älteren</a:t>
            </a:r>
            <a:r>
              <a:rPr dirty="0"/>
              <a:t> </a:t>
            </a:r>
            <a:r>
              <a:rPr dirty="0" err="1"/>
              <a:t>Jungs</a:t>
            </a:r>
            <a:r>
              <a:rPr dirty="0"/>
              <a:t> um </a:t>
            </a:r>
          </a:p>
          <a:p>
            <a:pPr>
              <a:defRPr b="1"/>
            </a:pPr>
            <a:r>
              <a:rPr dirty="0"/>
              <a:t>                                         den </a:t>
            </a:r>
            <a:r>
              <a:rPr dirty="0" err="1"/>
              <a:t>Stammplatz</a:t>
            </a:r>
            <a:r>
              <a:rPr dirty="0"/>
              <a:t> auf dem </a:t>
            </a:r>
            <a:r>
              <a:rPr dirty="0" err="1"/>
              <a:t>Pausenhof</a:t>
            </a:r>
            <a:r>
              <a:rPr dirty="0"/>
              <a:t>. Da </a:t>
            </a:r>
            <a:r>
              <a:rPr dirty="0" err="1"/>
              <a:t>werden</a:t>
            </a:r>
            <a:r>
              <a:rPr dirty="0"/>
              <a:t> die </a:t>
            </a:r>
            <a:r>
              <a:rPr dirty="0" err="1"/>
              <a:t>vier</a:t>
            </a:r>
            <a:endParaRPr dirty="0"/>
          </a:p>
          <a:p>
            <a:pPr>
              <a:defRPr b="1"/>
            </a:pPr>
            <a:r>
              <a:rPr dirty="0"/>
              <a:t>                                         </a:t>
            </a:r>
            <a:r>
              <a:rPr dirty="0" err="1"/>
              <a:t>Jungs</a:t>
            </a:r>
            <a:r>
              <a:rPr dirty="0"/>
              <a:t> </a:t>
            </a:r>
            <a:r>
              <a:rPr dirty="0" err="1"/>
              <a:t>schon</a:t>
            </a:r>
            <a:r>
              <a:rPr dirty="0"/>
              <a:t> mal </a:t>
            </a:r>
            <a:r>
              <a:rPr dirty="0" err="1"/>
              <a:t>zu</a:t>
            </a:r>
            <a:r>
              <a:rPr dirty="0"/>
              <a:t> "</a:t>
            </a:r>
            <a:r>
              <a:rPr dirty="0" err="1"/>
              <a:t>faustdicken</a:t>
            </a:r>
            <a:r>
              <a:rPr dirty="0"/>
              <a:t>" </a:t>
            </a:r>
            <a:r>
              <a:rPr dirty="0" err="1"/>
              <a:t>Freunden</a:t>
            </a:r>
            <a:r>
              <a:rPr dirty="0"/>
              <a:t>. </a:t>
            </a:r>
            <a:r>
              <a:rPr dirty="0" err="1"/>
              <a:t>Eines</a:t>
            </a:r>
            <a:r>
              <a:rPr dirty="0"/>
              <a:t> Tages </a:t>
            </a:r>
          </a:p>
          <a:p>
            <a:pPr>
              <a:defRPr b="1"/>
            </a:pPr>
            <a:r>
              <a:rPr dirty="0"/>
              <a:t>                                         </a:t>
            </a:r>
            <a:r>
              <a:rPr dirty="0" err="1"/>
              <a:t>geht</a:t>
            </a:r>
            <a:r>
              <a:rPr dirty="0"/>
              <a:t> </a:t>
            </a:r>
            <a:r>
              <a:rPr dirty="0" err="1"/>
              <a:t>dabei</a:t>
            </a:r>
            <a:r>
              <a:rPr dirty="0"/>
              <a:t> Leos Brille </a:t>
            </a:r>
            <a:r>
              <a:rPr dirty="0" err="1"/>
              <a:t>kaputt</a:t>
            </a:r>
            <a:r>
              <a:rPr dirty="0"/>
              <a:t>. </a:t>
            </a:r>
            <a:r>
              <a:rPr dirty="0" err="1"/>
              <a:t>Richtig</a:t>
            </a:r>
            <a:r>
              <a:rPr dirty="0"/>
              <a:t> </a:t>
            </a:r>
            <a:r>
              <a:rPr dirty="0" err="1"/>
              <a:t>schlimm</a:t>
            </a:r>
            <a:r>
              <a:rPr dirty="0"/>
              <a:t> </a:t>
            </a:r>
            <a:r>
              <a:rPr dirty="0" err="1"/>
              <a:t>wird</a:t>
            </a:r>
            <a:r>
              <a:rPr dirty="0"/>
              <a:t> es </a:t>
            </a:r>
          </a:p>
          <a:p>
            <a:pPr>
              <a:defRPr b="1"/>
            </a:pPr>
            <a:r>
              <a:rPr dirty="0"/>
              <a:t>                                         </a:t>
            </a:r>
            <a:r>
              <a:rPr dirty="0" err="1"/>
              <a:t>aber</a:t>
            </a:r>
            <a:r>
              <a:rPr dirty="0"/>
              <a:t>, </a:t>
            </a:r>
            <a:r>
              <a:rPr dirty="0" err="1"/>
              <a:t>als</a:t>
            </a:r>
            <a:r>
              <a:rPr dirty="0"/>
              <a:t> der </a:t>
            </a:r>
            <a:r>
              <a:rPr dirty="0" err="1"/>
              <a:t>starke</a:t>
            </a:r>
            <a:r>
              <a:rPr dirty="0"/>
              <a:t> </a:t>
            </a:r>
            <a:r>
              <a:rPr dirty="0" err="1"/>
              <a:t>Özgür</a:t>
            </a:r>
            <a:r>
              <a:rPr dirty="0"/>
              <a:t> "den </a:t>
            </a:r>
            <a:r>
              <a:rPr dirty="0" err="1"/>
              <a:t>anderen</a:t>
            </a:r>
            <a:r>
              <a:rPr dirty="0"/>
              <a:t>" </a:t>
            </a:r>
            <a:r>
              <a:rPr dirty="0" err="1"/>
              <a:t>hilft</a:t>
            </a:r>
            <a:r>
              <a:rPr dirty="0"/>
              <a:t>. </a:t>
            </a:r>
            <a:endParaRPr sz="1600" dirty="0">
              <a:latin typeface="Arial"/>
              <a:ea typeface="Arial"/>
              <a:cs typeface="Arial"/>
              <a:sym typeface="Arial"/>
            </a:endParaRPr>
          </a:p>
          <a:p>
            <a:pPr indent="6350">
              <a:tabLst>
                <a:tab pos="2413000" algn="l"/>
              </a:tabLst>
              <a:defRPr sz="1600">
                <a:latin typeface="Arial"/>
                <a:ea typeface="Arial"/>
                <a:cs typeface="Arial"/>
                <a:sym typeface="Arial"/>
              </a:defRPr>
            </a:pPr>
            <a:r>
              <a:rPr dirty="0"/>
              <a:t>                                           </a:t>
            </a:r>
            <a:r>
              <a:rPr dirty="0">
                <a:solidFill>
                  <a:srgbClr val="FF0000"/>
                </a:solidFill>
                <a:latin typeface="+mj-lt"/>
                <a:ea typeface="+mj-ea"/>
                <a:cs typeface="+mj-cs"/>
                <a:sym typeface="Calibri"/>
              </a:rPr>
              <a:t>Die </a:t>
            </a:r>
            <a:r>
              <a:rPr dirty="0" err="1">
                <a:solidFill>
                  <a:srgbClr val="FF0000"/>
                </a:solidFill>
                <a:latin typeface="+mj-lt"/>
                <a:ea typeface="+mj-ea"/>
                <a:cs typeface="+mj-cs"/>
                <a:sym typeface="Calibri"/>
              </a:rPr>
              <a:t>Lehrerunterlage</a:t>
            </a:r>
            <a:r>
              <a:rPr dirty="0">
                <a:solidFill>
                  <a:srgbClr val="FF0000"/>
                </a:solidFill>
                <a:latin typeface="+mj-lt"/>
                <a:ea typeface="+mj-ea"/>
                <a:cs typeface="+mj-cs"/>
                <a:sym typeface="Calibri"/>
              </a:rPr>
              <a:t> </a:t>
            </a:r>
            <a:r>
              <a:rPr dirty="0" err="1">
                <a:solidFill>
                  <a:srgbClr val="FF0000"/>
                </a:solidFill>
                <a:latin typeface="+mj-lt"/>
                <a:ea typeface="+mj-ea"/>
                <a:cs typeface="+mj-cs"/>
                <a:sym typeface="Calibri"/>
              </a:rPr>
              <a:t>greift</a:t>
            </a:r>
            <a:r>
              <a:rPr dirty="0">
                <a:solidFill>
                  <a:srgbClr val="FF0000"/>
                </a:solidFill>
                <a:latin typeface="+mj-lt"/>
                <a:ea typeface="+mj-ea"/>
                <a:cs typeface="+mj-cs"/>
                <a:sym typeface="Calibri"/>
              </a:rPr>
              <a:t> </a:t>
            </a:r>
            <a:r>
              <a:rPr dirty="0" err="1">
                <a:solidFill>
                  <a:srgbClr val="FF0000"/>
                </a:solidFill>
                <a:latin typeface="+mj-lt"/>
                <a:ea typeface="+mj-ea"/>
                <a:cs typeface="+mj-cs"/>
                <a:sym typeface="Calibri"/>
              </a:rPr>
              <a:t>Freundschaft</a:t>
            </a:r>
            <a:r>
              <a:rPr dirty="0">
                <a:solidFill>
                  <a:srgbClr val="FF0000"/>
                </a:solidFill>
                <a:latin typeface="+mj-lt"/>
                <a:ea typeface="+mj-ea"/>
                <a:cs typeface="+mj-cs"/>
                <a:sym typeface="Calibri"/>
              </a:rPr>
              <a:t>, Mut, </a:t>
            </a:r>
            <a:r>
              <a:rPr dirty="0" err="1">
                <a:solidFill>
                  <a:srgbClr val="FF0000"/>
                </a:solidFill>
                <a:latin typeface="+mj-lt"/>
                <a:ea typeface="+mj-ea"/>
                <a:cs typeface="+mj-cs"/>
                <a:sym typeface="Calibri"/>
              </a:rPr>
              <a:t>Hilfsbereit</a:t>
            </a:r>
            <a:r>
              <a:rPr dirty="0">
                <a:solidFill>
                  <a:srgbClr val="FF0000"/>
                </a:solidFill>
                <a:latin typeface="+mj-lt"/>
                <a:ea typeface="+mj-ea"/>
                <a:cs typeface="+mj-cs"/>
                <a:sym typeface="Calibri"/>
              </a:rPr>
              <a:t>-</a:t>
            </a:r>
          </a:p>
          <a:p>
            <a:pPr indent="6350">
              <a:tabLst>
                <a:tab pos="2413000" algn="l"/>
              </a:tabLst>
              <a:defRPr sz="1600"/>
            </a:pPr>
            <a:r>
              <a:rPr dirty="0">
                <a:solidFill>
                  <a:srgbClr val="FF0000"/>
                </a:solidFill>
              </a:rPr>
              <a:t>                                                    </a:t>
            </a:r>
            <a:r>
              <a:rPr dirty="0" err="1">
                <a:solidFill>
                  <a:srgbClr val="FF0000"/>
                </a:solidFill>
              </a:rPr>
              <a:t>schaft</a:t>
            </a:r>
            <a:r>
              <a:rPr dirty="0">
                <a:solidFill>
                  <a:srgbClr val="FF0000"/>
                </a:solidFill>
              </a:rPr>
              <a:t>, </a:t>
            </a:r>
            <a:r>
              <a:rPr dirty="0" err="1">
                <a:solidFill>
                  <a:srgbClr val="FF0000"/>
                </a:solidFill>
              </a:rPr>
              <a:t>Streit</a:t>
            </a:r>
            <a:r>
              <a:rPr dirty="0">
                <a:solidFill>
                  <a:srgbClr val="FF0000"/>
                </a:solidFill>
              </a:rPr>
              <a:t> und </a:t>
            </a:r>
            <a:r>
              <a:rPr dirty="0" err="1">
                <a:solidFill>
                  <a:srgbClr val="FF0000"/>
                </a:solidFill>
              </a:rPr>
              <a:t>Vorurteile</a:t>
            </a:r>
            <a:r>
              <a:rPr dirty="0">
                <a:solidFill>
                  <a:srgbClr val="FF0000"/>
                </a:solidFill>
              </a:rPr>
              <a:t> auf und </a:t>
            </a:r>
            <a:r>
              <a:rPr dirty="0" err="1">
                <a:solidFill>
                  <a:srgbClr val="FF0000"/>
                </a:solidFill>
              </a:rPr>
              <a:t>zeigt</a:t>
            </a:r>
            <a:r>
              <a:rPr dirty="0">
                <a:solidFill>
                  <a:srgbClr val="FF0000"/>
                </a:solidFill>
              </a:rPr>
              <a:t>, </a:t>
            </a:r>
            <a:r>
              <a:rPr dirty="0" err="1">
                <a:solidFill>
                  <a:srgbClr val="FF0000"/>
                </a:solidFill>
              </a:rPr>
              <a:t>wie</a:t>
            </a:r>
            <a:r>
              <a:rPr dirty="0">
                <a:solidFill>
                  <a:srgbClr val="FF0000"/>
                </a:solidFill>
              </a:rPr>
              <a:t> </a:t>
            </a:r>
            <a:r>
              <a:rPr dirty="0" err="1">
                <a:solidFill>
                  <a:srgbClr val="FF0000"/>
                </a:solidFill>
              </a:rPr>
              <a:t>eigene</a:t>
            </a:r>
            <a:r>
              <a:rPr dirty="0">
                <a:solidFill>
                  <a:srgbClr val="FF0000"/>
                </a:solidFill>
              </a:rPr>
              <a:t> Er- </a:t>
            </a:r>
            <a:r>
              <a:rPr dirty="0" err="1">
                <a:solidFill>
                  <a:srgbClr val="FF0000"/>
                </a:solidFill>
              </a:rPr>
              <a:t>Schülerbuch</a:t>
            </a:r>
            <a:r>
              <a:rPr dirty="0">
                <a:solidFill>
                  <a:srgbClr val="FF0000"/>
                </a:solidFill>
              </a:rPr>
              <a:t>: 52 Seiten           </a:t>
            </a:r>
            <a:r>
              <a:rPr dirty="0" err="1">
                <a:solidFill>
                  <a:srgbClr val="FF0000"/>
                </a:solidFill>
              </a:rPr>
              <a:t>fahrungen</a:t>
            </a:r>
            <a:r>
              <a:rPr dirty="0">
                <a:solidFill>
                  <a:srgbClr val="FF0000"/>
                </a:solidFill>
              </a:rPr>
              <a:t> </a:t>
            </a:r>
            <a:r>
              <a:rPr dirty="0" err="1">
                <a:solidFill>
                  <a:srgbClr val="FF0000"/>
                </a:solidFill>
              </a:rPr>
              <a:t>mit</a:t>
            </a:r>
            <a:r>
              <a:rPr dirty="0">
                <a:solidFill>
                  <a:srgbClr val="FF0000"/>
                </a:solidFill>
              </a:rPr>
              <a:t> </a:t>
            </a:r>
            <a:r>
              <a:rPr dirty="0" err="1">
                <a:solidFill>
                  <a:srgbClr val="FF0000"/>
                </a:solidFill>
              </a:rPr>
              <a:t>Lösungsmöglichkeiten</a:t>
            </a:r>
            <a:r>
              <a:rPr dirty="0">
                <a:solidFill>
                  <a:srgbClr val="FF0000"/>
                </a:solidFill>
              </a:rPr>
              <a:t> </a:t>
            </a:r>
            <a:r>
              <a:rPr dirty="0" err="1">
                <a:solidFill>
                  <a:srgbClr val="FF0000"/>
                </a:solidFill>
              </a:rPr>
              <a:t>aufgearbeitet</a:t>
            </a:r>
            <a:r>
              <a:rPr dirty="0">
                <a:solidFill>
                  <a:srgbClr val="FF0000"/>
                </a:solidFill>
              </a:rPr>
              <a:t> </a:t>
            </a:r>
            <a:r>
              <a:rPr dirty="0" err="1">
                <a:solidFill>
                  <a:srgbClr val="FF0000"/>
                </a:solidFill>
              </a:rPr>
              <a:t>werden</a:t>
            </a:r>
            <a:r>
              <a:rPr dirty="0">
                <a:solidFill>
                  <a:srgbClr val="FF0000"/>
                </a:solidFill>
              </a:rPr>
              <a:t> </a:t>
            </a:r>
            <a:r>
              <a:rPr dirty="0" err="1">
                <a:solidFill>
                  <a:srgbClr val="FF0000"/>
                </a:solidFill>
              </a:rPr>
              <a:t>Lehrerunterlage</a:t>
            </a:r>
            <a:r>
              <a:rPr dirty="0">
                <a:solidFill>
                  <a:srgbClr val="FF0000"/>
                </a:solidFill>
              </a:rPr>
              <a:t>: 48 Seiten</a:t>
            </a:r>
            <a:r>
              <a:rPr dirty="0">
                <a:solidFill>
                  <a:srgbClr val="FF0000"/>
                </a:solidFill>
                <a:latin typeface="Arial"/>
                <a:ea typeface="Arial"/>
                <a:cs typeface="Arial"/>
                <a:sym typeface="Arial"/>
              </a:rPr>
              <a:t>	</a:t>
            </a:r>
            <a:r>
              <a:rPr dirty="0" err="1">
                <a:solidFill>
                  <a:srgbClr val="FF0000"/>
                </a:solidFill>
              </a:rPr>
              <a:t>können</a:t>
            </a:r>
            <a:r>
              <a:rPr dirty="0">
                <a:solidFill>
                  <a:srgbClr val="FF0000"/>
                </a:solidFill>
              </a:rPr>
              <a:t>.</a:t>
            </a:r>
          </a:p>
        </p:txBody>
      </p:sp>
      <p:pic>
        <p:nvPicPr>
          <p:cNvPr id="81" name="LI39_Faustdicke_Freunde(1).jpg" descr="LI39_Faustdicke_Freunde(1).jpg"/>
          <p:cNvPicPr>
            <a:picLocks noChangeAspect="1"/>
          </p:cNvPicPr>
          <p:nvPr/>
        </p:nvPicPr>
        <p:blipFill>
          <a:blip r:embed="rId2"/>
          <a:srcRect/>
          <a:stretch>
            <a:fillRect/>
          </a:stretch>
        </p:blipFill>
        <p:spPr>
          <a:xfrm>
            <a:off x="691402" y="2179666"/>
            <a:ext cx="1890188" cy="2877810"/>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32631" y="251779"/>
            <a:ext cx="1316990" cy="121031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el 2"/>
          <p:cNvSpPr txBox="1">
            <a:spLocks noGrp="1"/>
          </p:cNvSpPr>
          <p:nvPr>
            <p:ph type="title"/>
          </p:nvPr>
        </p:nvSpPr>
        <p:spPr>
          <a:xfrm>
            <a:off x="2249904" y="205581"/>
            <a:ext cx="2910731" cy="1143002"/>
          </a:xfrm>
          <a:prstGeom prst="rect">
            <a:avLst/>
          </a:prstGeom>
        </p:spPr>
        <p:txBody>
          <a:bodyPr>
            <a:normAutofit fontScale="90000"/>
          </a:bodyPr>
          <a:lstStyle/>
          <a:p>
            <a:pPr defTabSz="804672">
              <a:defRPr sz="2464"/>
            </a:pPr>
            <a:r>
              <a:rPr dirty="0"/>
              <a:t>Buch:  „</a:t>
            </a:r>
            <a:r>
              <a:rPr dirty="0" err="1"/>
              <a:t>Fiete</a:t>
            </a:r>
            <a:r>
              <a:rPr dirty="0"/>
              <a:t> </a:t>
            </a:r>
            <a:r>
              <a:rPr dirty="0" err="1"/>
              <a:t>Hering</a:t>
            </a:r>
            <a:r>
              <a:rPr dirty="0"/>
              <a:t>, </a:t>
            </a:r>
          </a:p>
          <a:p>
            <a:pPr defTabSz="804672">
              <a:defRPr sz="2464"/>
            </a:pPr>
            <a:r>
              <a:rPr dirty="0" err="1"/>
              <a:t>Abenteuer</a:t>
            </a:r>
            <a:r>
              <a:rPr dirty="0"/>
              <a:t> </a:t>
            </a:r>
            <a:r>
              <a:rPr dirty="0" err="1"/>
              <a:t>im</a:t>
            </a:r>
            <a:r>
              <a:rPr dirty="0"/>
              <a:t> </a:t>
            </a:r>
            <a:r>
              <a:rPr dirty="0" err="1"/>
              <a:t>Müllmeer</a:t>
            </a:r>
            <a:r>
              <a:rPr dirty="0"/>
              <a:t>“</a:t>
            </a:r>
            <a:r>
              <a:rPr lang="de-DE" dirty="0"/>
              <a:t> </a:t>
            </a:r>
            <a:r>
              <a:rPr dirty="0" err="1"/>
              <a:t>einsetzbar</a:t>
            </a:r>
            <a:r>
              <a:rPr dirty="0"/>
              <a:t> </a:t>
            </a:r>
            <a:br>
              <a:rPr lang="de-DE" dirty="0"/>
            </a:br>
            <a:r>
              <a:rPr dirty="0"/>
              <a:t>in der 2. </a:t>
            </a:r>
            <a:r>
              <a:rPr dirty="0" err="1"/>
              <a:t>Klasse</a:t>
            </a:r>
            <a:endParaRPr dirty="0"/>
          </a:p>
        </p:txBody>
      </p:sp>
      <p:sp>
        <p:nvSpPr>
          <p:cNvPr id="84"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85" name="Rechteck 10"/>
          <p:cNvSpPr txBox="1"/>
          <p:nvPr/>
        </p:nvSpPr>
        <p:spPr>
          <a:xfrm>
            <a:off x="649765" y="1505136"/>
            <a:ext cx="7695246" cy="696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rPr dirty="0"/>
              <a:t>„Ein Fisch </a:t>
            </a:r>
            <a:r>
              <a:rPr dirty="0" err="1"/>
              <a:t>erzählt</a:t>
            </a:r>
            <a:r>
              <a:rPr dirty="0"/>
              <a:t> seine Sicht auf die </a:t>
            </a:r>
            <a:r>
              <a:rPr dirty="0" err="1"/>
              <a:t>Umweltkatastrophe</a:t>
            </a:r>
            <a:r>
              <a:rPr dirty="0"/>
              <a:t> -</a:t>
            </a:r>
            <a:r>
              <a:rPr dirty="0" err="1"/>
              <a:t>Plastik</a:t>
            </a:r>
            <a:r>
              <a:rPr dirty="0"/>
              <a:t> </a:t>
            </a:r>
            <a:r>
              <a:rPr dirty="0" err="1"/>
              <a:t>im</a:t>
            </a:r>
            <a:r>
              <a:rPr dirty="0"/>
              <a:t> Meer“</a:t>
            </a:r>
            <a:endParaRPr dirty="0">
              <a:latin typeface="Arial"/>
              <a:ea typeface="Arial"/>
              <a:cs typeface="Arial"/>
              <a:sym typeface="Arial"/>
            </a:endParaRPr>
          </a:p>
          <a:p>
            <a:pPr indent="2424113">
              <a:defRPr sz="1600"/>
            </a:pPr>
            <a:endParaRPr dirty="0">
              <a:latin typeface="Arial"/>
              <a:ea typeface="Arial"/>
              <a:cs typeface="Arial"/>
              <a:sym typeface="Arial"/>
            </a:endParaRPr>
          </a:p>
          <a:p>
            <a:pPr indent="6350">
              <a:tabLst>
                <a:tab pos="2413000" algn="l"/>
              </a:tabLst>
              <a:defRPr sz="1600"/>
            </a:pPr>
            <a:r>
              <a:rPr dirty="0"/>
              <a:t>                                                   </a:t>
            </a:r>
          </a:p>
          <a:p>
            <a:pPr indent="6350">
              <a:tabLst>
                <a:tab pos="2413000" algn="l"/>
              </a:tabLst>
              <a:defRPr sz="1600"/>
            </a:pPr>
            <a:endParaRPr dirty="0"/>
          </a:p>
          <a:p>
            <a:pPr indent="6350">
              <a:tabLst>
                <a:tab pos="2413000" algn="l"/>
              </a:tabLst>
              <a:defRPr sz="1600"/>
            </a:pPr>
            <a:r>
              <a:rPr dirty="0"/>
              <a:t>                                                   </a:t>
            </a:r>
            <a:r>
              <a:rPr dirty="0" err="1"/>
              <a:t>Endlich</a:t>
            </a:r>
            <a:r>
              <a:rPr dirty="0"/>
              <a:t> </a:t>
            </a:r>
            <a:r>
              <a:rPr dirty="0" err="1"/>
              <a:t>darf</a:t>
            </a:r>
            <a:r>
              <a:rPr dirty="0"/>
              <a:t> der </a:t>
            </a:r>
            <a:r>
              <a:rPr dirty="0" err="1"/>
              <a:t>kleine</a:t>
            </a:r>
            <a:r>
              <a:rPr dirty="0"/>
              <a:t> </a:t>
            </a:r>
            <a:r>
              <a:rPr dirty="0" err="1"/>
              <a:t>Fiete</a:t>
            </a:r>
            <a:r>
              <a:rPr dirty="0"/>
              <a:t> </a:t>
            </a:r>
            <a:r>
              <a:rPr dirty="0" err="1"/>
              <a:t>Hering</a:t>
            </a:r>
            <a:r>
              <a:rPr dirty="0"/>
              <a:t> das </a:t>
            </a:r>
            <a:r>
              <a:rPr dirty="0" err="1"/>
              <a:t>weite</a:t>
            </a:r>
            <a:r>
              <a:rPr dirty="0"/>
              <a:t> </a:t>
            </a:r>
          </a:p>
          <a:p>
            <a:pPr indent="6350">
              <a:tabLst>
                <a:tab pos="2413000" algn="l"/>
              </a:tabLst>
              <a:defRPr sz="1600"/>
            </a:pPr>
            <a:r>
              <a:rPr dirty="0"/>
              <a:t>                                                   Meer </a:t>
            </a:r>
            <a:r>
              <a:rPr dirty="0" err="1"/>
              <a:t>erkunden</a:t>
            </a:r>
            <a:r>
              <a:rPr dirty="0"/>
              <a:t>. </a:t>
            </a:r>
            <a:r>
              <a:rPr dirty="0" err="1"/>
              <a:t>Doch</a:t>
            </a:r>
            <a:r>
              <a:rPr dirty="0"/>
              <a:t> das </a:t>
            </a:r>
            <a:r>
              <a:rPr dirty="0" err="1"/>
              <a:t>ist</a:t>
            </a:r>
            <a:r>
              <a:rPr dirty="0"/>
              <a:t> </a:t>
            </a:r>
            <a:r>
              <a:rPr dirty="0" err="1"/>
              <a:t>voller</a:t>
            </a:r>
            <a:r>
              <a:rPr dirty="0"/>
              <a:t> </a:t>
            </a:r>
            <a:r>
              <a:rPr dirty="0" err="1"/>
              <a:t>Gefahren</a:t>
            </a:r>
            <a:r>
              <a:rPr dirty="0"/>
              <a:t> und </a:t>
            </a:r>
            <a:r>
              <a:rPr dirty="0" err="1"/>
              <a:t>voller</a:t>
            </a:r>
            <a:r>
              <a:rPr dirty="0"/>
              <a:t> </a:t>
            </a:r>
            <a:r>
              <a:rPr dirty="0" err="1"/>
              <a:t>Müll</a:t>
            </a:r>
            <a:r>
              <a:rPr dirty="0"/>
              <a:t>! </a:t>
            </a:r>
          </a:p>
          <a:p>
            <a:pPr indent="6350">
              <a:tabLst>
                <a:tab pos="2413000" algn="l"/>
              </a:tabLst>
              <a:defRPr sz="1600"/>
            </a:pPr>
            <a:r>
              <a:rPr dirty="0"/>
              <a:t>                                                   Menschen </a:t>
            </a:r>
            <a:r>
              <a:rPr dirty="0" err="1"/>
              <a:t>wollen</a:t>
            </a:r>
            <a:r>
              <a:rPr dirty="0"/>
              <a:t> </a:t>
            </a:r>
            <a:r>
              <a:rPr dirty="0" err="1"/>
              <a:t>ihn</a:t>
            </a:r>
            <a:r>
              <a:rPr dirty="0"/>
              <a:t> </a:t>
            </a:r>
            <a:r>
              <a:rPr dirty="0" err="1"/>
              <a:t>mit</a:t>
            </a:r>
            <a:r>
              <a:rPr dirty="0"/>
              <a:t> </a:t>
            </a:r>
            <a:r>
              <a:rPr dirty="0" err="1"/>
              <a:t>ihren</a:t>
            </a:r>
            <a:r>
              <a:rPr dirty="0"/>
              <a:t> </a:t>
            </a:r>
            <a:r>
              <a:rPr dirty="0" err="1"/>
              <a:t>Netzen</a:t>
            </a:r>
            <a:r>
              <a:rPr dirty="0"/>
              <a:t> </a:t>
            </a:r>
            <a:r>
              <a:rPr dirty="0" err="1"/>
              <a:t>fangen</a:t>
            </a:r>
            <a:r>
              <a:rPr dirty="0"/>
              <a:t> und er </a:t>
            </a:r>
            <a:r>
              <a:rPr dirty="0" err="1"/>
              <a:t>wird</a:t>
            </a:r>
            <a:r>
              <a:rPr dirty="0"/>
              <a:t> von  </a:t>
            </a:r>
          </a:p>
          <a:p>
            <a:pPr indent="6350">
              <a:tabLst>
                <a:tab pos="2413000" algn="l"/>
              </a:tabLst>
              <a:defRPr sz="1600"/>
            </a:pPr>
            <a:r>
              <a:rPr dirty="0"/>
              <a:t>                                                   </a:t>
            </a:r>
            <a:r>
              <a:rPr dirty="0" err="1"/>
              <a:t>seinen</a:t>
            </a:r>
            <a:r>
              <a:rPr dirty="0"/>
              <a:t> </a:t>
            </a:r>
            <a:r>
              <a:rPr dirty="0" err="1"/>
              <a:t>Eltern</a:t>
            </a:r>
            <a:r>
              <a:rPr dirty="0"/>
              <a:t> </a:t>
            </a:r>
            <a:r>
              <a:rPr dirty="0" err="1"/>
              <a:t>getrennt</a:t>
            </a:r>
            <a:r>
              <a:rPr dirty="0"/>
              <a:t>. Als </a:t>
            </a:r>
            <a:r>
              <a:rPr dirty="0" err="1"/>
              <a:t>ein</a:t>
            </a:r>
            <a:r>
              <a:rPr dirty="0"/>
              <a:t> </a:t>
            </a:r>
            <a:r>
              <a:rPr dirty="0" err="1"/>
              <a:t>riesiger</a:t>
            </a:r>
            <a:r>
              <a:rPr dirty="0"/>
              <a:t> Hai </a:t>
            </a:r>
            <a:r>
              <a:rPr dirty="0" err="1"/>
              <a:t>ihn</a:t>
            </a:r>
            <a:r>
              <a:rPr dirty="0"/>
              <a:t> </a:t>
            </a:r>
            <a:r>
              <a:rPr dirty="0" err="1"/>
              <a:t>fressen</a:t>
            </a:r>
            <a:r>
              <a:rPr dirty="0"/>
              <a:t> will, </a:t>
            </a:r>
          </a:p>
          <a:p>
            <a:pPr indent="6350">
              <a:tabLst>
                <a:tab pos="2413000" algn="l"/>
              </a:tabLst>
              <a:defRPr sz="1600"/>
            </a:pPr>
            <a:r>
              <a:rPr dirty="0"/>
              <a:t>                                                   </a:t>
            </a:r>
            <a:r>
              <a:rPr dirty="0" err="1"/>
              <a:t>bleibt</a:t>
            </a:r>
            <a:r>
              <a:rPr dirty="0"/>
              <a:t> </a:t>
            </a:r>
            <a:r>
              <a:rPr dirty="0" err="1"/>
              <a:t>Fiete</a:t>
            </a:r>
            <a:r>
              <a:rPr dirty="0"/>
              <a:t> </a:t>
            </a:r>
            <a:r>
              <a:rPr dirty="0" err="1"/>
              <a:t>Hering</a:t>
            </a:r>
            <a:r>
              <a:rPr dirty="0"/>
              <a:t> </a:t>
            </a:r>
            <a:r>
              <a:rPr dirty="0" err="1"/>
              <a:t>im</a:t>
            </a:r>
            <a:r>
              <a:rPr dirty="0"/>
              <a:t> </a:t>
            </a:r>
            <a:r>
              <a:rPr dirty="0" err="1"/>
              <a:t>Müllmeer</a:t>
            </a:r>
            <a:r>
              <a:rPr dirty="0"/>
              <a:t> </a:t>
            </a:r>
            <a:r>
              <a:rPr dirty="0" err="1"/>
              <a:t>stecken</a:t>
            </a:r>
            <a:r>
              <a:rPr dirty="0"/>
              <a:t>. </a:t>
            </a:r>
            <a:r>
              <a:rPr dirty="0" err="1"/>
              <a:t>Können</a:t>
            </a:r>
            <a:r>
              <a:rPr dirty="0"/>
              <a:t> </a:t>
            </a:r>
            <a:r>
              <a:rPr lang="de-DE" dirty="0"/>
              <a:t>die</a:t>
            </a:r>
            <a:r>
              <a:rPr dirty="0"/>
              <a:t> Freunde</a:t>
            </a:r>
          </a:p>
          <a:p>
            <a:pPr indent="6350">
              <a:tabLst>
                <a:tab pos="2413000" algn="l"/>
              </a:tabLst>
              <a:defRPr sz="1600"/>
            </a:pPr>
            <a:r>
              <a:rPr dirty="0"/>
              <a:t>                                                </a:t>
            </a:r>
            <a:r>
              <a:rPr lang="de-DE" dirty="0"/>
              <a:t>   </a:t>
            </a:r>
            <a:r>
              <a:rPr dirty="0"/>
              <a:t>die </a:t>
            </a:r>
            <a:r>
              <a:rPr dirty="0" err="1"/>
              <a:t>Makrelen</a:t>
            </a:r>
            <a:r>
              <a:rPr dirty="0"/>
              <a:t> Milli, </a:t>
            </a:r>
            <a:r>
              <a:rPr dirty="0" err="1"/>
              <a:t>Minni</a:t>
            </a:r>
            <a:r>
              <a:rPr dirty="0"/>
              <a:t> und </a:t>
            </a:r>
            <a:r>
              <a:rPr dirty="0" err="1"/>
              <a:t>Molli</a:t>
            </a:r>
            <a:r>
              <a:rPr dirty="0"/>
              <a:t> </a:t>
            </a:r>
            <a:r>
              <a:rPr dirty="0" err="1"/>
              <a:t>ihm</a:t>
            </a:r>
            <a:r>
              <a:rPr dirty="0"/>
              <a:t> </a:t>
            </a:r>
            <a:r>
              <a:rPr dirty="0" err="1"/>
              <a:t>helfen</a:t>
            </a:r>
            <a:r>
              <a:rPr dirty="0"/>
              <a:t>? Und </a:t>
            </a:r>
            <a:r>
              <a:rPr dirty="0" err="1"/>
              <a:t>wie</a:t>
            </a:r>
            <a:r>
              <a:rPr dirty="0"/>
              <a:t> </a:t>
            </a:r>
          </a:p>
          <a:p>
            <a:pPr indent="6350">
              <a:tabLst>
                <a:tab pos="2413000" algn="l"/>
              </a:tabLst>
              <a:defRPr sz="1600"/>
            </a:pPr>
            <a:r>
              <a:rPr dirty="0"/>
              <a:t>                                                   </a:t>
            </a:r>
            <a:r>
              <a:rPr dirty="0" err="1"/>
              <a:t>können</a:t>
            </a:r>
            <a:r>
              <a:rPr dirty="0"/>
              <a:t> </a:t>
            </a:r>
            <a:r>
              <a:rPr dirty="0" err="1"/>
              <a:t>sie</a:t>
            </a:r>
            <a:r>
              <a:rPr dirty="0"/>
              <a:t> </a:t>
            </a:r>
            <a:r>
              <a:rPr dirty="0" err="1"/>
              <a:t>wieder</a:t>
            </a:r>
            <a:r>
              <a:rPr dirty="0"/>
              <a:t> ins </a:t>
            </a:r>
            <a:r>
              <a:rPr dirty="0" err="1"/>
              <a:t>saubere</a:t>
            </a:r>
            <a:r>
              <a:rPr dirty="0"/>
              <a:t>, </a:t>
            </a:r>
            <a:r>
              <a:rPr dirty="0" err="1"/>
              <a:t>schöne</a:t>
            </a:r>
            <a:r>
              <a:rPr dirty="0"/>
              <a:t> Meer </a:t>
            </a:r>
            <a:r>
              <a:rPr dirty="0" err="1"/>
              <a:t>gelangen</a:t>
            </a:r>
            <a:r>
              <a:rPr dirty="0"/>
              <a:t> und </a:t>
            </a:r>
          </a:p>
          <a:p>
            <a:pPr indent="6350">
              <a:tabLst>
                <a:tab pos="2413000" algn="l"/>
              </a:tabLst>
              <a:defRPr sz="1600"/>
            </a:pPr>
            <a:r>
              <a:rPr dirty="0"/>
              <a:t>                                                   </a:t>
            </a:r>
            <a:r>
              <a:rPr dirty="0" err="1"/>
              <a:t>Fietes</a:t>
            </a:r>
            <a:r>
              <a:rPr dirty="0"/>
              <a:t> </a:t>
            </a:r>
            <a:r>
              <a:rPr dirty="0" err="1"/>
              <a:t>Eltern</a:t>
            </a:r>
            <a:r>
              <a:rPr dirty="0"/>
              <a:t> </a:t>
            </a:r>
            <a:r>
              <a:rPr dirty="0" err="1"/>
              <a:t>finden</a:t>
            </a:r>
            <a:r>
              <a:rPr dirty="0"/>
              <a:t>? </a:t>
            </a:r>
            <a:r>
              <a:rPr dirty="0" err="1"/>
              <a:t>Ausgerechnet</a:t>
            </a:r>
            <a:r>
              <a:rPr dirty="0"/>
              <a:t> der Hai </a:t>
            </a:r>
            <a:r>
              <a:rPr dirty="0" err="1"/>
              <a:t>weiß</a:t>
            </a:r>
            <a:r>
              <a:rPr dirty="0"/>
              <a:t> Rat.</a:t>
            </a:r>
          </a:p>
          <a:p>
            <a:pPr indent="6350">
              <a:tabLst>
                <a:tab pos="2413000" algn="l"/>
              </a:tabLst>
              <a:defRPr sz="1600"/>
            </a:pPr>
            <a:r>
              <a:rPr dirty="0" err="1"/>
              <a:t>Schülerbuch</a:t>
            </a:r>
            <a:r>
              <a:rPr dirty="0"/>
              <a:t>: 62 Seiten</a:t>
            </a:r>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endParaRPr dirty="0"/>
          </a:p>
          <a:p>
            <a:pPr indent="6350">
              <a:tabLst>
                <a:tab pos="2413000" algn="l"/>
              </a:tabLst>
              <a:defRPr sz="1600"/>
            </a:pPr>
            <a:r>
              <a:rPr dirty="0" err="1"/>
              <a:t>Schülerbuch</a:t>
            </a:r>
            <a:r>
              <a:rPr dirty="0"/>
              <a:t>: 62 Seiten</a:t>
            </a:r>
          </a:p>
          <a:p>
            <a:pPr indent="6350">
              <a:tabLst>
                <a:tab pos="2413000" algn="l"/>
              </a:tabLst>
              <a:defRPr sz="1600"/>
            </a:pPr>
            <a:r>
              <a:rPr dirty="0" err="1"/>
              <a:t>Lehrerunterlage</a:t>
            </a:r>
            <a:r>
              <a:rPr dirty="0"/>
              <a:t>: 48 Seiten</a:t>
            </a:r>
            <a:r>
              <a:rPr dirty="0">
                <a:latin typeface="Arial"/>
                <a:ea typeface="Arial"/>
                <a:cs typeface="Arial"/>
                <a:sym typeface="Arial"/>
              </a:rPr>
              <a:t>	</a:t>
            </a:r>
          </a:p>
        </p:txBody>
      </p:sp>
      <p:pic>
        <p:nvPicPr>
          <p:cNvPr id="86" name="LI132_Fiete.pdf" descr="LI132_Fiete.pdf"/>
          <p:cNvPicPr>
            <a:picLocks noChangeAspect="1"/>
          </p:cNvPicPr>
          <p:nvPr/>
        </p:nvPicPr>
        <p:blipFill>
          <a:blip r:embed="rId2"/>
          <a:srcRect t="26304" r="24168"/>
          <a:stretch>
            <a:fillRect/>
          </a:stretch>
        </p:blipFill>
        <p:spPr>
          <a:xfrm>
            <a:off x="325548" y="2066445"/>
            <a:ext cx="2151991" cy="2957806"/>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649765" y="216550"/>
            <a:ext cx="1316990" cy="121031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el 2"/>
          <p:cNvSpPr txBox="1">
            <a:spLocks noGrp="1"/>
          </p:cNvSpPr>
          <p:nvPr>
            <p:ph type="title"/>
          </p:nvPr>
        </p:nvSpPr>
        <p:spPr>
          <a:xfrm>
            <a:off x="2526632" y="274638"/>
            <a:ext cx="3007894" cy="1143002"/>
          </a:xfrm>
          <a:prstGeom prst="rect">
            <a:avLst/>
          </a:prstGeom>
        </p:spPr>
        <p:txBody>
          <a:bodyPr>
            <a:normAutofit fontScale="90000"/>
          </a:bodyPr>
          <a:lstStyle/>
          <a:p>
            <a:r>
              <a:rPr dirty="0"/>
              <a:t>Buch: „</a:t>
            </a:r>
            <a:r>
              <a:rPr dirty="0" err="1"/>
              <a:t>Gefahr</a:t>
            </a:r>
            <a:r>
              <a:rPr dirty="0"/>
              <a:t> </a:t>
            </a:r>
            <a:r>
              <a:rPr dirty="0" err="1"/>
              <a:t>im</a:t>
            </a:r>
            <a:r>
              <a:rPr dirty="0"/>
              <a:t> </a:t>
            </a:r>
            <a:r>
              <a:rPr dirty="0" err="1"/>
              <a:t>Sausewald“einsetzbar</a:t>
            </a:r>
            <a:r>
              <a:rPr dirty="0"/>
              <a:t> in der 3. </a:t>
            </a:r>
            <a:r>
              <a:rPr dirty="0" err="1"/>
              <a:t>Klasse</a:t>
            </a:r>
            <a:endParaRPr dirty="0"/>
          </a:p>
        </p:txBody>
      </p:sp>
      <p:sp>
        <p:nvSpPr>
          <p:cNvPr id="89"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90" name="Rechteck 10"/>
          <p:cNvSpPr txBox="1"/>
          <p:nvPr/>
        </p:nvSpPr>
        <p:spPr>
          <a:xfrm>
            <a:off x="649765" y="1545947"/>
            <a:ext cx="7695246" cy="3869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„Auch Struppse müssen sich mal wehren“</a:t>
            </a:r>
            <a:endParaRPr>
              <a:latin typeface="Arial"/>
              <a:ea typeface="Arial"/>
              <a:cs typeface="Arial"/>
              <a:sym typeface="Arial"/>
            </a:endParaRPr>
          </a:p>
          <a:p>
            <a:pPr indent="2424113">
              <a:defRPr sz="1600"/>
            </a:pPr>
            <a:endParaRPr>
              <a:latin typeface="Arial"/>
              <a:ea typeface="Arial"/>
              <a:cs typeface="Arial"/>
              <a:sym typeface="Arial"/>
            </a:endParaRPr>
          </a:p>
          <a:p>
            <a:pPr indent="2424113">
              <a:defRPr sz="1600"/>
            </a:pPr>
            <a:r>
              <a:t>Die Struppse, das sind kleine zottelige Wesen aus dem </a:t>
            </a:r>
          </a:p>
          <a:p>
            <a:pPr indent="2424113">
              <a:defRPr sz="1600"/>
            </a:pPr>
            <a:r>
              <a:t>Sausewald. Sie leben friedlich in ihren Baumhäusern. </a:t>
            </a:r>
            <a:endParaRPr>
              <a:latin typeface="Arial"/>
              <a:ea typeface="Arial"/>
              <a:cs typeface="Arial"/>
              <a:sym typeface="Arial"/>
            </a:endParaRPr>
          </a:p>
          <a:p>
            <a:pPr indent="2424113">
              <a:defRPr sz="1600"/>
            </a:pPr>
            <a:r>
              <a:t>Nur die Zeterzassel und ihr Kumpan, der Grobkröt, lassen die </a:t>
            </a:r>
          </a:p>
          <a:p>
            <a:pPr indent="2424113">
              <a:defRPr sz="1600"/>
            </a:pPr>
            <a:r>
              <a:t>Struppse nicht in Ruhe. Als die Zeterzassel eines Tages alle </a:t>
            </a:r>
          </a:p>
          <a:p>
            <a:pPr indent="2424113">
              <a:defRPr sz="1600"/>
            </a:pPr>
            <a:r>
              <a:t>Häuser verwüstet, beschließen die Struppse, sich zu wehren.</a:t>
            </a:r>
            <a:endParaRPr>
              <a:latin typeface="Arial"/>
              <a:ea typeface="Arial"/>
              <a:cs typeface="Arial"/>
              <a:sym typeface="Arial"/>
            </a:endParaRPr>
          </a:p>
          <a:p>
            <a:pPr indent="2424113">
              <a:defRPr sz="1600"/>
            </a:pPr>
            <a:endParaRPr>
              <a:latin typeface="Arial"/>
              <a:ea typeface="Arial"/>
              <a:cs typeface="Arial"/>
              <a:sym typeface="Arial"/>
            </a:endParaRPr>
          </a:p>
          <a:p>
            <a:pPr indent="2424113">
              <a:defRPr sz="1600"/>
            </a:pPr>
            <a:r>
              <a:t>Die Lehrerunterlage hilft, die fantasievolle Geschichte</a:t>
            </a:r>
          </a:p>
          <a:p>
            <a:pPr indent="2424113">
              <a:defRPr sz="1600"/>
            </a:pPr>
            <a:r>
              <a:t>nachhaltig und spannend aufzubereiten. Viele motivierende </a:t>
            </a:r>
          </a:p>
          <a:p>
            <a:pPr indent="2424113">
              <a:defRPr sz="1600"/>
            </a:pPr>
            <a:r>
              <a:t>Aufgaben erschließen den Text und fördern die Lesekompetenz.</a:t>
            </a:r>
            <a:endParaRPr>
              <a:latin typeface="Arial"/>
              <a:ea typeface="Arial"/>
              <a:cs typeface="Arial"/>
              <a:sym typeface="Arial"/>
            </a:endParaRPr>
          </a:p>
          <a:p>
            <a:pPr indent="2424113">
              <a:defRPr sz="1600"/>
            </a:pPr>
            <a:endParaRPr>
              <a:latin typeface="Arial"/>
              <a:ea typeface="Arial"/>
              <a:cs typeface="Arial"/>
              <a:sym typeface="Arial"/>
            </a:endParaRPr>
          </a:p>
          <a:p>
            <a:pPr>
              <a:tabLst>
                <a:tab pos="2413000" algn="l"/>
              </a:tabLst>
              <a:defRPr sz="1600"/>
            </a:pPr>
            <a:r>
              <a:t>Schülerbuch: 96 Seiten 	 </a:t>
            </a:r>
            <a:endParaRPr>
              <a:latin typeface="Arial"/>
              <a:ea typeface="Arial"/>
              <a:cs typeface="Arial"/>
              <a:sym typeface="Arial"/>
            </a:endParaRPr>
          </a:p>
          <a:p>
            <a:pPr>
              <a:tabLst>
                <a:tab pos="2413000" algn="l"/>
              </a:tabLst>
              <a:defRPr sz="1600"/>
            </a:pPr>
            <a:r>
              <a:t>Lehrerunterlage: 48 Seiten	</a:t>
            </a:r>
          </a:p>
        </p:txBody>
      </p:sp>
      <p:pic>
        <p:nvPicPr>
          <p:cNvPr id="91" name="LI75_Struppse(1).jpg" descr="LI75_Struppse(1).jpg"/>
          <p:cNvPicPr>
            <a:picLocks noChangeAspect="1"/>
          </p:cNvPicPr>
          <p:nvPr/>
        </p:nvPicPr>
        <p:blipFill>
          <a:blip r:embed="rId2"/>
          <a:stretch>
            <a:fillRect/>
          </a:stretch>
        </p:blipFill>
        <p:spPr>
          <a:xfrm>
            <a:off x="721523" y="1907367"/>
            <a:ext cx="2016635" cy="2808164"/>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32632" y="271484"/>
            <a:ext cx="1316990" cy="121031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el 2"/>
          <p:cNvSpPr txBox="1">
            <a:spLocks noGrp="1"/>
          </p:cNvSpPr>
          <p:nvPr>
            <p:ph type="title"/>
          </p:nvPr>
        </p:nvSpPr>
        <p:spPr>
          <a:xfrm>
            <a:off x="2514599" y="255130"/>
            <a:ext cx="3043990" cy="1143002"/>
          </a:xfrm>
          <a:prstGeom prst="rect">
            <a:avLst/>
          </a:prstGeom>
        </p:spPr>
        <p:txBody>
          <a:bodyPr>
            <a:normAutofit fontScale="90000"/>
          </a:bodyPr>
          <a:lstStyle/>
          <a:p>
            <a:r>
              <a:rPr dirty="0"/>
              <a:t>Buch: „Auf der </a:t>
            </a:r>
            <a:r>
              <a:rPr dirty="0" err="1"/>
              <a:t>Suche</a:t>
            </a:r>
            <a:r>
              <a:rPr dirty="0"/>
              <a:t> </a:t>
            </a:r>
            <a:r>
              <a:rPr dirty="0" err="1"/>
              <a:t>nach</a:t>
            </a:r>
            <a:r>
              <a:rPr dirty="0"/>
              <a:t> </a:t>
            </a:r>
            <a:r>
              <a:rPr dirty="0" err="1"/>
              <a:t>Nima“einsetzbar</a:t>
            </a:r>
            <a:r>
              <a:rPr dirty="0"/>
              <a:t> in der 4. </a:t>
            </a:r>
            <a:r>
              <a:rPr dirty="0" err="1"/>
              <a:t>Klasse</a:t>
            </a:r>
            <a:endParaRPr dirty="0"/>
          </a:p>
        </p:txBody>
      </p:sp>
      <p:sp>
        <p:nvSpPr>
          <p:cNvPr id="94"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95" name="Rechteck 10"/>
          <p:cNvSpPr txBox="1"/>
          <p:nvPr/>
        </p:nvSpPr>
        <p:spPr>
          <a:xfrm>
            <a:off x="657280" y="1506538"/>
            <a:ext cx="7726623" cy="395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rPr dirty="0"/>
              <a:t>„</a:t>
            </a:r>
            <a:r>
              <a:rPr dirty="0" err="1"/>
              <a:t>Nima</a:t>
            </a:r>
            <a:r>
              <a:rPr dirty="0"/>
              <a:t> </a:t>
            </a:r>
            <a:r>
              <a:rPr dirty="0" err="1"/>
              <a:t>flieht</a:t>
            </a:r>
            <a:r>
              <a:rPr dirty="0"/>
              <a:t> </a:t>
            </a:r>
            <a:r>
              <a:rPr dirty="0" err="1"/>
              <a:t>mit</a:t>
            </a:r>
            <a:r>
              <a:rPr dirty="0"/>
              <a:t> </a:t>
            </a:r>
            <a:r>
              <a:rPr dirty="0" err="1"/>
              <a:t>ihrer</a:t>
            </a:r>
            <a:r>
              <a:rPr dirty="0"/>
              <a:t> Mutter </a:t>
            </a:r>
            <a:r>
              <a:rPr dirty="0" err="1"/>
              <a:t>aus</a:t>
            </a:r>
            <a:r>
              <a:rPr dirty="0"/>
              <a:t> Afrika. Ein </a:t>
            </a:r>
            <a:r>
              <a:rPr dirty="0" err="1"/>
              <a:t>spannende</a:t>
            </a:r>
            <a:r>
              <a:rPr dirty="0"/>
              <a:t> </a:t>
            </a:r>
            <a:r>
              <a:rPr dirty="0" err="1"/>
              <a:t>Geschichte</a:t>
            </a:r>
            <a:r>
              <a:rPr dirty="0"/>
              <a:t>, </a:t>
            </a:r>
            <a:r>
              <a:rPr dirty="0" err="1"/>
              <a:t>geschrieben</a:t>
            </a:r>
            <a:endParaRPr dirty="0">
              <a:latin typeface="Arial"/>
              <a:ea typeface="Arial"/>
              <a:cs typeface="Arial"/>
              <a:sym typeface="Arial"/>
            </a:endParaRPr>
          </a:p>
          <a:p>
            <a:pPr>
              <a:defRPr b="1"/>
            </a:pPr>
            <a:r>
              <a:rPr dirty="0"/>
              <a:t>  von </a:t>
            </a:r>
            <a:r>
              <a:rPr dirty="0" err="1"/>
              <a:t>einer</a:t>
            </a:r>
            <a:r>
              <a:rPr dirty="0"/>
              <a:t> </a:t>
            </a:r>
            <a:r>
              <a:rPr dirty="0" err="1"/>
              <a:t>Schulklasse</a:t>
            </a:r>
            <a:r>
              <a:rPr dirty="0"/>
              <a:t> </a:t>
            </a:r>
            <a:r>
              <a:rPr dirty="0" err="1"/>
              <a:t>mit</a:t>
            </a:r>
            <a:r>
              <a:rPr dirty="0"/>
              <a:t> </a:t>
            </a:r>
            <a:r>
              <a:rPr dirty="0" err="1"/>
              <a:t>ihrer</a:t>
            </a:r>
            <a:r>
              <a:rPr dirty="0"/>
              <a:t> </a:t>
            </a:r>
            <a:r>
              <a:rPr dirty="0" err="1"/>
              <a:t>Lehrerin</a:t>
            </a:r>
            <a:r>
              <a:rPr dirty="0"/>
              <a:t> in </a:t>
            </a:r>
            <a:r>
              <a:rPr dirty="0" err="1"/>
              <a:t>zwei</a:t>
            </a:r>
            <a:r>
              <a:rPr dirty="0"/>
              <a:t> Jahren Arbeit.“</a:t>
            </a:r>
            <a:endParaRPr dirty="0">
              <a:latin typeface="Arial"/>
              <a:ea typeface="Arial"/>
              <a:cs typeface="Arial"/>
              <a:sym typeface="Arial"/>
            </a:endParaRPr>
          </a:p>
          <a:p>
            <a:pPr indent="2509838">
              <a:defRPr sz="1600"/>
            </a:pPr>
            <a:endParaRPr dirty="0">
              <a:latin typeface="Arial"/>
              <a:ea typeface="Arial"/>
              <a:cs typeface="Arial"/>
              <a:sym typeface="Arial"/>
            </a:endParaRPr>
          </a:p>
          <a:p>
            <a:pPr indent="2417763">
              <a:defRPr sz="1600"/>
            </a:pPr>
            <a:r>
              <a:rPr dirty="0" err="1"/>
              <a:t>Vielleicht</a:t>
            </a:r>
            <a:r>
              <a:rPr dirty="0"/>
              <a:t> </a:t>
            </a:r>
            <a:r>
              <a:rPr dirty="0" err="1"/>
              <a:t>wäre</a:t>
            </a:r>
            <a:r>
              <a:rPr dirty="0"/>
              <a:t> </a:t>
            </a:r>
            <a:r>
              <a:rPr dirty="0" err="1"/>
              <a:t>alles</a:t>
            </a:r>
            <a:r>
              <a:rPr dirty="0"/>
              <a:t> </a:t>
            </a:r>
            <a:r>
              <a:rPr dirty="0" err="1"/>
              <a:t>anders</a:t>
            </a:r>
            <a:r>
              <a:rPr dirty="0"/>
              <a:t> </a:t>
            </a:r>
            <a:r>
              <a:rPr dirty="0" err="1"/>
              <a:t>gekommen</a:t>
            </a:r>
            <a:r>
              <a:rPr dirty="0"/>
              <a:t>, </a:t>
            </a:r>
            <a:r>
              <a:rPr dirty="0" err="1"/>
              <a:t>wenn</a:t>
            </a:r>
            <a:r>
              <a:rPr dirty="0"/>
              <a:t> Leon </a:t>
            </a:r>
            <a:r>
              <a:rPr dirty="0" err="1"/>
              <a:t>Nima</a:t>
            </a:r>
            <a:r>
              <a:rPr dirty="0"/>
              <a:t> </a:t>
            </a:r>
            <a:r>
              <a:rPr dirty="0" err="1"/>
              <a:t>nicht</a:t>
            </a:r>
            <a:endParaRPr dirty="0"/>
          </a:p>
          <a:p>
            <a:pPr indent="2417763">
              <a:defRPr sz="1600"/>
            </a:pPr>
            <a:r>
              <a:rPr dirty="0"/>
              <a:t> so </a:t>
            </a:r>
            <a:r>
              <a:rPr dirty="0" err="1"/>
              <a:t>viel</a:t>
            </a:r>
            <a:r>
              <a:rPr dirty="0"/>
              <a:t> </a:t>
            </a:r>
            <a:r>
              <a:rPr dirty="0" err="1"/>
              <a:t>gehänselt</a:t>
            </a:r>
            <a:r>
              <a:rPr dirty="0"/>
              <a:t> </a:t>
            </a:r>
            <a:r>
              <a:rPr dirty="0" err="1"/>
              <a:t>hätte</a:t>
            </a:r>
            <a:r>
              <a:rPr dirty="0"/>
              <a:t>. </a:t>
            </a:r>
            <a:r>
              <a:rPr dirty="0" err="1"/>
              <a:t>Vielleicht</a:t>
            </a:r>
            <a:r>
              <a:rPr dirty="0"/>
              <a:t> </a:t>
            </a:r>
            <a:r>
              <a:rPr dirty="0" err="1"/>
              <a:t>hätte</a:t>
            </a:r>
            <a:r>
              <a:rPr dirty="0"/>
              <a:t> er </a:t>
            </a:r>
            <a:r>
              <a:rPr dirty="0" err="1"/>
              <a:t>ihre</a:t>
            </a:r>
            <a:r>
              <a:rPr dirty="0"/>
              <a:t> </a:t>
            </a:r>
            <a:r>
              <a:rPr dirty="0" err="1"/>
              <a:t>Kette</a:t>
            </a:r>
            <a:r>
              <a:rPr dirty="0"/>
              <a:t> </a:t>
            </a:r>
            <a:r>
              <a:rPr dirty="0" err="1"/>
              <a:t>nicht</a:t>
            </a:r>
            <a:endParaRPr dirty="0"/>
          </a:p>
          <a:p>
            <a:pPr indent="2417763">
              <a:defRPr sz="1600"/>
            </a:pPr>
            <a:r>
              <a:rPr dirty="0"/>
              <a:t> </a:t>
            </a:r>
            <a:r>
              <a:rPr dirty="0" err="1"/>
              <a:t>wegnehmen</a:t>
            </a:r>
            <a:r>
              <a:rPr dirty="0"/>
              <a:t> </a:t>
            </a:r>
            <a:r>
              <a:rPr dirty="0" err="1"/>
              <a:t>dürfen</a:t>
            </a:r>
            <a:r>
              <a:rPr dirty="0"/>
              <a:t>. </a:t>
            </a:r>
            <a:r>
              <a:rPr dirty="0" err="1"/>
              <a:t>Vielleicht</a:t>
            </a:r>
            <a:r>
              <a:rPr dirty="0"/>
              <a:t> </a:t>
            </a:r>
            <a:r>
              <a:rPr dirty="0" err="1"/>
              <a:t>wäre</a:t>
            </a:r>
            <a:r>
              <a:rPr dirty="0"/>
              <a:t> </a:t>
            </a:r>
            <a:r>
              <a:rPr dirty="0" err="1"/>
              <a:t>sie</a:t>
            </a:r>
            <a:r>
              <a:rPr dirty="0"/>
              <a:t> </a:t>
            </a:r>
            <a:r>
              <a:rPr dirty="0" err="1"/>
              <a:t>dann</a:t>
            </a:r>
            <a:r>
              <a:rPr dirty="0"/>
              <a:t> </a:t>
            </a:r>
            <a:r>
              <a:rPr dirty="0" err="1"/>
              <a:t>nicht</a:t>
            </a:r>
            <a:r>
              <a:rPr dirty="0"/>
              <a:t> </a:t>
            </a:r>
          </a:p>
          <a:p>
            <a:pPr indent="2417763">
              <a:defRPr sz="1600"/>
            </a:pPr>
            <a:r>
              <a:rPr dirty="0" err="1"/>
              <a:t>verschwunden</a:t>
            </a:r>
            <a:r>
              <a:rPr dirty="0"/>
              <a:t>.  </a:t>
            </a:r>
            <a:r>
              <a:rPr dirty="0" err="1"/>
              <a:t>Vielleicht</a:t>
            </a:r>
            <a:r>
              <a:rPr dirty="0"/>
              <a:t> …</a:t>
            </a:r>
            <a:endParaRPr dirty="0">
              <a:latin typeface="Arial"/>
              <a:ea typeface="Arial"/>
              <a:cs typeface="Arial"/>
              <a:sym typeface="Arial"/>
            </a:endParaRPr>
          </a:p>
          <a:p>
            <a:pPr indent="2417763">
              <a:defRPr sz="1600"/>
            </a:pPr>
            <a:r>
              <a:rPr dirty="0" err="1"/>
              <a:t>Doch</a:t>
            </a:r>
            <a:r>
              <a:rPr dirty="0"/>
              <a:t> </a:t>
            </a:r>
            <a:r>
              <a:rPr dirty="0" err="1"/>
              <a:t>Nima</a:t>
            </a:r>
            <a:r>
              <a:rPr dirty="0"/>
              <a:t> </a:t>
            </a:r>
            <a:r>
              <a:rPr dirty="0" err="1"/>
              <a:t>ist</a:t>
            </a:r>
            <a:r>
              <a:rPr dirty="0"/>
              <a:t> </a:t>
            </a:r>
            <a:r>
              <a:rPr dirty="0" err="1"/>
              <a:t>verschwunden</a:t>
            </a:r>
            <a:r>
              <a:rPr dirty="0"/>
              <a:t>. Und Leon </a:t>
            </a:r>
            <a:r>
              <a:rPr dirty="0" err="1"/>
              <a:t>ist</a:t>
            </a:r>
            <a:r>
              <a:rPr dirty="0"/>
              <a:t> </a:t>
            </a:r>
            <a:r>
              <a:rPr dirty="0" err="1"/>
              <a:t>bei</a:t>
            </a:r>
            <a:r>
              <a:rPr dirty="0"/>
              <a:t> </a:t>
            </a:r>
            <a:r>
              <a:rPr dirty="0" err="1"/>
              <a:t>Weitem</a:t>
            </a:r>
            <a:r>
              <a:rPr dirty="0"/>
              <a:t> </a:t>
            </a:r>
            <a:r>
              <a:rPr dirty="0" err="1"/>
              <a:t>nicht</a:t>
            </a:r>
            <a:r>
              <a:rPr dirty="0"/>
              <a:t> </a:t>
            </a:r>
          </a:p>
          <a:p>
            <a:pPr indent="2417763">
              <a:defRPr sz="1600"/>
            </a:pPr>
            <a:r>
              <a:rPr dirty="0"/>
              <a:t>das </a:t>
            </a:r>
            <a:r>
              <a:rPr dirty="0" err="1"/>
              <a:t>einzige</a:t>
            </a:r>
            <a:r>
              <a:rPr dirty="0"/>
              <a:t> Problem in </a:t>
            </a:r>
            <a:r>
              <a:rPr dirty="0" err="1"/>
              <a:t>ihrem</a:t>
            </a:r>
            <a:r>
              <a:rPr dirty="0"/>
              <a:t> Leben. </a:t>
            </a:r>
            <a:r>
              <a:rPr dirty="0" err="1"/>
              <a:t>Ihr</a:t>
            </a:r>
            <a:r>
              <a:rPr dirty="0"/>
              <a:t> </a:t>
            </a:r>
            <a:r>
              <a:rPr dirty="0" err="1"/>
              <a:t>Vater</a:t>
            </a:r>
            <a:r>
              <a:rPr dirty="0"/>
              <a:t> will, </a:t>
            </a:r>
            <a:r>
              <a:rPr dirty="0" err="1"/>
              <a:t>dass</a:t>
            </a:r>
            <a:r>
              <a:rPr dirty="0"/>
              <a:t> </a:t>
            </a:r>
            <a:r>
              <a:rPr dirty="0" err="1"/>
              <a:t>sie</a:t>
            </a:r>
            <a:r>
              <a:rPr dirty="0"/>
              <a:t> </a:t>
            </a:r>
          </a:p>
          <a:p>
            <a:pPr indent="2417763">
              <a:defRPr sz="1600"/>
            </a:pPr>
            <a:r>
              <a:rPr dirty="0"/>
              <a:t>Deutschland und </a:t>
            </a:r>
            <a:r>
              <a:rPr dirty="0" err="1"/>
              <a:t>ihre</a:t>
            </a:r>
            <a:r>
              <a:rPr dirty="0"/>
              <a:t> Mutter </a:t>
            </a:r>
            <a:r>
              <a:rPr dirty="0" err="1"/>
              <a:t>verlässt</a:t>
            </a:r>
            <a:r>
              <a:rPr dirty="0"/>
              <a:t>, um </a:t>
            </a:r>
            <a:r>
              <a:rPr dirty="0" err="1"/>
              <a:t>bei</a:t>
            </a:r>
            <a:r>
              <a:rPr dirty="0"/>
              <a:t> </a:t>
            </a:r>
            <a:r>
              <a:rPr dirty="0" err="1"/>
              <a:t>ihm</a:t>
            </a:r>
            <a:r>
              <a:rPr dirty="0"/>
              <a:t> in Gambia </a:t>
            </a:r>
          </a:p>
          <a:p>
            <a:pPr indent="2417763">
              <a:defRPr sz="1600"/>
            </a:pPr>
            <a:r>
              <a:rPr dirty="0" err="1"/>
              <a:t>zu</a:t>
            </a:r>
            <a:r>
              <a:rPr dirty="0"/>
              <a:t> leben. Aber </a:t>
            </a:r>
            <a:r>
              <a:rPr dirty="0" err="1"/>
              <a:t>Nima</a:t>
            </a:r>
            <a:r>
              <a:rPr dirty="0"/>
              <a:t> will </a:t>
            </a:r>
            <a:r>
              <a:rPr dirty="0" err="1"/>
              <a:t>nicht</a:t>
            </a:r>
            <a:r>
              <a:rPr dirty="0"/>
              <a:t> fort – und </a:t>
            </a:r>
            <a:r>
              <a:rPr dirty="0" err="1"/>
              <a:t>manchmal</a:t>
            </a:r>
            <a:r>
              <a:rPr dirty="0"/>
              <a:t> </a:t>
            </a:r>
            <a:r>
              <a:rPr dirty="0" err="1"/>
              <a:t>bekämpft</a:t>
            </a:r>
            <a:r>
              <a:rPr dirty="0"/>
              <a:t> </a:t>
            </a:r>
          </a:p>
          <a:p>
            <a:pPr indent="2417763">
              <a:defRPr sz="1600"/>
            </a:pPr>
            <a:r>
              <a:rPr dirty="0"/>
              <a:t>man Feuer am </a:t>
            </a:r>
            <a:r>
              <a:rPr dirty="0" err="1"/>
              <a:t>besten</a:t>
            </a:r>
            <a:r>
              <a:rPr dirty="0"/>
              <a:t> </a:t>
            </a:r>
            <a:r>
              <a:rPr dirty="0" err="1"/>
              <a:t>mit</a:t>
            </a:r>
            <a:r>
              <a:rPr dirty="0"/>
              <a:t> Feuer: Sie </a:t>
            </a:r>
            <a:r>
              <a:rPr dirty="0" err="1"/>
              <a:t>taucht</a:t>
            </a:r>
            <a:r>
              <a:rPr dirty="0"/>
              <a:t> also </a:t>
            </a:r>
            <a:r>
              <a:rPr dirty="0" err="1"/>
              <a:t>mehrere</a:t>
            </a:r>
            <a:r>
              <a:rPr dirty="0"/>
              <a:t> </a:t>
            </a:r>
            <a:r>
              <a:rPr dirty="0" err="1"/>
              <a:t>Tage</a:t>
            </a:r>
            <a:r>
              <a:rPr dirty="0"/>
              <a:t> </a:t>
            </a:r>
            <a:r>
              <a:rPr dirty="0" err="1"/>
              <a:t>unter</a:t>
            </a:r>
            <a:r>
              <a:rPr dirty="0"/>
              <a:t>.   </a:t>
            </a:r>
            <a:r>
              <a:rPr dirty="0">
                <a:latin typeface="Arial"/>
                <a:ea typeface="Arial"/>
                <a:cs typeface="Arial"/>
                <a:sym typeface="Arial"/>
              </a:rPr>
              <a:t>                                </a:t>
            </a:r>
            <a:r>
              <a:rPr dirty="0" err="1"/>
              <a:t>Während</a:t>
            </a:r>
            <a:r>
              <a:rPr dirty="0"/>
              <a:t> die </a:t>
            </a:r>
            <a:r>
              <a:rPr dirty="0" err="1"/>
              <a:t>ganze</a:t>
            </a:r>
            <a:r>
              <a:rPr dirty="0"/>
              <a:t> </a:t>
            </a:r>
            <a:r>
              <a:rPr dirty="0" err="1"/>
              <a:t>Klasse</a:t>
            </a:r>
            <a:r>
              <a:rPr dirty="0"/>
              <a:t> </a:t>
            </a:r>
            <a:r>
              <a:rPr dirty="0" err="1"/>
              <a:t>nach</a:t>
            </a:r>
            <a:r>
              <a:rPr dirty="0"/>
              <a:t> </a:t>
            </a:r>
            <a:r>
              <a:rPr dirty="0" err="1"/>
              <a:t>ihr</a:t>
            </a:r>
            <a:r>
              <a:rPr dirty="0"/>
              <a:t> </a:t>
            </a:r>
            <a:r>
              <a:rPr dirty="0" err="1"/>
              <a:t>sucht</a:t>
            </a:r>
            <a:r>
              <a:rPr dirty="0"/>
              <a:t>, </a:t>
            </a:r>
            <a:r>
              <a:rPr dirty="0" err="1"/>
              <a:t>verfolgen</a:t>
            </a:r>
            <a:r>
              <a:rPr dirty="0"/>
              <a:t> die </a:t>
            </a:r>
            <a:endParaRPr dirty="0">
              <a:latin typeface="Arial"/>
              <a:ea typeface="Arial"/>
              <a:cs typeface="Arial"/>
              <a:sym typeface="Arial"/>
            </a:endParaRPr>
          </a:p>
          <a:p>
            <a:pPr>
              <a:tabLst>
                <a:tab pos="2413000" algn="l"/>
              </a:tabLst>
              <a:defRPr sz="1600"/>
            </a:pPr>
            <a:r>
              <a:rPr dirty="0" err="1"/>
              <a:t>Schülerbuch</a:t>
            </a:r>
            <a:r>
              <a:rPr dirty="0"/>
              <a:t>: 132 Seiten	</a:t>
            </a:r>
            <a:r>
              <a:rPr dirty="0" err="1"/>
              <a:t>Erwachsenen</a:t>
            </a:r>
            <a:r>
              <a:rPr dirty="0"/>
              <a:t> </a:t>
            </a:r>
            <a:r>
              <a:rPr dirty="0" err="1"/>
              <a:t>schon</a:t>
            </a:r>
            <a:r>
              <a:rPr dirty="0"/>
              <a:t> bald </a:t>
            </a:r>
            <a:r>
              <a:rPr dirty="0" err="1"/>
              <a:t>einen</a:t>
            </a:r>
            <a:r>
              <a:rPr dirty="0"/>
              <a:t> </a:t>
            </a:r>
            <a:r>
              <a:rPr dirty="0" err="1"/>
              <a:t>geheimen</a:t>
            </a:r>
            <a:r>
              <a:rPr dirty="0"/>
              <a:t> Plan, um das </a:t>
            </a:r>
            <a:r>
              <a:rPr dirty="0" err="1"/>
              <a:t>Lehrerunterlage</a:t>
            </a:r>
            <a:r>
              <a:rPr dirty="0"/>
              <a:t>: 48 Seiten	</a:t>
            </a:r>
            <a:r>
              <a:rPr dirty="0" err="1"/>
              <a:t>Mädchen</a:t>
            </a:r>
            <a:r>
              <a:rPr dirty="0"/>
              <a:t> </a:t>
            </a:r>
            <a:r>
              <a:rPr dirty="0" err="1"/>
              <a:t>nach</a:t>
            </a:r>
            <a:r>
              <a:rPr dirty="0"/>
              <a:t> </a:t>
            </a:r>
            <a:r>
              <a:rPr dirty="0" err="1"/>
              <a:t>Hause</a:t>
            </a:r>
            <a:r>
              <a:rPr dirty="0"/>
              <a:t> </a:t>
            </a:r>
            <a:r>
              <a:rPr dirty="0" err="1"/>
              <a:t>zu</a:t>
            </a:r>
            <a:r>
              <a:rPr dirty="0"/>
              <a:t> </a:t>
            </a:r>
            <a:r>
              <a:rPr dirty="0" err="1"/>
              <a:t>holen</a:t>
            </a:r>
            <a:r>
              <a:rPr dirty="0"/>
              <a:t>.  </a:t>
            </a:r>
          </a:p>
        </p:txBody>
      </p:sp>
      <p:pic>
        <p:nvPicPr>
          <p:cNvPr id="96" name="LI116_Nima(1).jpg" descr="LI116_Nima(1).jpg"/>
          <p:cNvPicPr>
            <a:picLocks noChangeAspect="1"/>
          </p:cNvPicPr>
          <p:nvPr/>
        </p:nvPicPr>
        <p:blipFill>
          <a:blip r:embed="rId2"/>
          <a:stretch>
            <a:fillRect/>
          </a:stretch>
        </p:blipFill>
        <p:spPr>
          <a:xfrm>
            <a:off x="672649" y="2146548"/>
            <a:ext cx="2227431" cy="3363419"/>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73059" y="255130"/>
            <a:ext cx="1316990" cy="121031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ACB23AB-1E14-0E1D-9D8A-BE6A21323B4C}"/>
              </a:ext>
            </a:extLst>
          </p:cNvPr>
          <p:cNvSpPr>
            <a:spLocks noGrp="1"/>
          </p:cNvSpPr>
          <p:nvPr>
            <p:ph type="body" idx="1"/>
          </p:nvPr>
        </p:nvSpPr>
        <p:spPr/>
        <p:txBody>
          <a:bodyPr>
            <a:normAutofit fontScale="92500" lnSpcReduction="20000"/>
          </a:bodyPr>
          <a:lstStyle/>
          <a:p>
            <a:r>
              <a:rPr lang="de-DE" sz="1800" b="1" dirty="0"/>
              <a:t>Ben, der große Junge aus der 1.Gymnasialklasse baut ein System aus Gehorsam, Spannung und Bestrafung auf, mit weitreichenden Folgen</a:t>
            </a:r>
          </a:p>
          <a:p>
            <a:endParaRPr lang="de-DE" sz="1800" b="1" dirty="0"/>
          </a:p>
          <a:p>
            <a:pPr marL="0" indent="0">
              <a:buNone/>
            </a:pPr>
            <a:r>
              <a:rPr lang="de-DE" sz="1800" b="1" dirty="0"/>
              <a:t>                                                    </a:t>
            </a:r>
            <a:r>
              <a:rPr lang="de-DE" sz="1600" dirty="0"/>
              <a:t>Wäre da nicht Ben gewesen, der Junge, der schon so viel mehr wusste </a:t>
            </a:r>
          </a:p>
          <a:p>
            <a:pPr marL="0" indent="0">
              <a:buNone/>
            </a:pPr>
            <a:r>
              <a:rPr lang="de-DE" sz="1600" dirty="0"/>
              <a:t>                                                            über die Welt im Internet, die Gruppe aus der 4. Klasse Grundschule</a:t>
            </a:r>
          </a:p>
          <a:p>
            <a:pPr marL="0" indent="0">
              <a:buNone/>
            </a:pPr>
            <a:r>
              <a:rPr lang="de-DE" sz="1600" dirty="0"/>
              <a:t>                                                            hätte ihre eigenen  Erfahrungen gemacht. Aber Ben, aus gutem Hause</a:t>
            </a:r>
          </a:p>
          <a:p>
            <a:pPr marL="0" indent="0">
              <a:buNone/>
            </a:pPr>
            <a:r>
              <a:rPr lang="de-DE" sz="1600" dirty="0"/>
              <a:t>                                                            kommend, versteht es die Kinder mit immer neuen Herausforderungen</a:t>
            </a:r>
          </a:p>
          <a:p>
            <a:pPr marL="0" indent="0">
              <a:buNone/>
            </a:pPr>
            <a:r>
              <a:rPr lang="de-DE" sz="1600" dirty="0"/>
              <a:t>                                                            in seinen Bann zu bringen. </a:t>
            </a:r>
            <a:r>
              <a:rPr lang="de-DE" sz="1600" dirty="0" err="1"/>
              <a:t>Squid</a:t>
            </a:r>
            <a:r>
              <a:rPr lang="de-DE" sz="1600" dirty="0"/>
              <a:t> Game, eine koreanischer Serienerfolg,</a:t>
            </a:r>
          </a:p>
          <a:p>
            <a:pPr marL="0" indent="0">
              <a:buNone/>
            </a:pPr>
            <a:r>
              <a:rPr lang="de-DE" sz="1600" dirty="0"/>
              <a:t>                                                            wird für Ben die Vorlage, immer gewagtere Spiele anzupreisen und,</a:t>
            </a:r>
          </a:p>
          <a:p>
            <a:pPr marL="0" indent="0">
              <a:buNone/>
            </a:pPr>
            <a:r>
              <a:rPr lang="de-DE" sz="1600" dirty="0"/>
              <a:t>                                                            und das ist das perfide an der Geschichte, den Verlierer zu bestrafen. </a:t>
            </a:r>
          </a:p>
          <a:p>
            <a:pPr marL="0" indent="0">
              <a:buNone/>
            </a:pPr>
            <a:r>
              <a:rPr lang="de-DE" sz="1600" dirty="0"/>
              <a:t>                                                            Nicht der Erfolg zählt, sondern dem Loser wird durch die Bestrafung  </a:t>
            </a:r>
          </a:p>
          <a:p>
            <a:pPr marL="0" indent="0">
              <a:buNone/>
            </a:pPr>
            <a:r>
              <a:rPr lang="de-DE" sz="1600" dirty="0"/>
              <a:t>                                                            zusätzlich beschämt.   </a:t>
            </a:r>
          </a:p>
          <a:p>
            <a:pPr marL="0" indent="0">
              <a:buNone/>
            </a:pPr>
            <a:r>
              <a:rPr lang="de-DE" sz="1600" dirty="0"/>
              <a:t>                                                            Es passiert fast unbemerkt für uns, der Wandel der Spielkultur durch</a:t>
            </a:r>
          </a:p>
          <a:p>
            <a:pPr marL="0" indent="0">
              <a:buNone/>
            </a:pPr>
            <a:r>
              <a:rPr lang="de-DE" sz="1600" dirty="0"/>
              <a:t>                                                            Einflüsse des Internets. Medienkonsum ohne kritische Reflexion</a:t>
            </a:r>
          </a:p>
          <a:p>
            <a:pPr marL="0" indent="0">
              <a:buNone/>
            </a:pPr>
            <a:r>
              <a:rPr lang="de-DE" sz="1600" dirty="0"/>
              <a:t>                                                            braucht die pädagogische Intervention.</a:t>
            </a:r>
          </a:p>
          <a:p>
            <a:pPr marL="0" indent="0">
              <a:buNone/>
            </a:pPr>
            <a:endParaRPr lang="de-DE" sz="1600" dirty="0"/>
          </a:p>
          <a:p>
            <a:pPr marL="0" indent="0">
              <a:buNone/>
            </a:pPr>
            <a:r>
              <a:rPr lang="de-DE" sz="1600" dirty="0"/>
              <a:t>     Schülerbuch:120 Seiten </a:t>
            </a:r>
          </a:p>
          <a:p>
            <a:pPr marL="0" indent="0">
              <a:buNone/>
            </a:pPr>
            <a:r>
              <a:rPr lang="de-DE" sz="1600" b="1" dirty="0"/>
              <a:t>     </a:t>
            </a:r>
            <a:r>
              <a:rPr lang="de-DE" sz="1600" dirty="0"/>
              <a:t>Lehrerbuch : xx Seiten</a:t>
            </a:r>
            <a:endParaRPr lang="de-DE" sz="1800" dirty="0"/>
          </a:p>
        </p:txBody>
      </p:sp>
      <p:sp>
        <p:nvSpPr>
          <p:cNvPr id="3" name="Titel 2">
            <a:extLst>
              <a:ext uri="{FF2B5EF4-FFF2-40B4-BE49-F238E27FC236}">
                <a16:creationId xmlns:a16="http://schemas.microsoft.com/office/drawing/2014/main" id="{DF76855F-4F79-E09C-0CF1-F2DA64B8E35E}"/>
              </a:ext>
            </a:extLst>
          </p:cNvPr>
          <p:cNvSpPr>
            <a:spLocks noGrp="1"/>
          </p:cNvSpPr>
          <p:nvPr>
            <p:ph type="title"/>
          </p:nvPr>
        </p:nvSpPr>
        <p:spPr/>
        <p:txBody>
          <a:bodyPr>
            <a:normAutofit/>
          </a:bodyPr>
          <a:lstStyle/>
          <a:p>
            <a:r>
              <a:rPr lang="de-DE" sz="2400" dirty="0"/>
              <a:t>                                     Mut  - ich </a:t>
            </a:r>
            <a:br>
              <a:rPr lang="de-DE" sz="2400" dirty="0"/>
            </a:br>
            <a:r>
              <a:rPr lang="de-DE" sz="2400" dirty="0"/>
              <a:t>		          </a:t>
            </a:r>
            <a:r>
              <a:rPr lang="de-DE" sz="1600" dirty="0"/>
              <a:t>eine neue Realität des Spiels</a:t>
            </a:r>
            <a:br>
              <a:rPr lang="de-DE" sz="1600" dirty="0"/>
            </a:br>
            <a:r>
              <a:rPr lang="de-DE" sz="1600" dirty="0"/>
              <a:t>		               - einsetzbar in der 4.Klasse</a:t>
            </a:r>
            <a:endParaRPr lang="de-DE" sz="2400" dirty="0"/>
          </a:p>
        </p:txBody>
      </p:sp>
      <p:pic>
        <p:nvPicPr>
          <p:cNvPr id="5" name="Grafik 4">
            <a:extLst>
              <a:ext uri="{FF2B5EF4-FFF2-40B4-BE49-F238E27FC236}">
                <a16:creationId xmlns:a16="http://schemas.microsoft.com/office/drawing/2014/main" id="{6C41D669-8D8F-55C9-563C-3CD8763CAE61}"/>
              </a:ext>
            </a:extLst>
          </p:cNvPr>
          <p:cNvPicPr>
            <a:picLocks noChangeAspect="1"/>
          </p:cNvPicPr>
          <p:nvPr/>
        </p:nvPicPr>
        <p:blipFill rotWithShape="1">
          <a:blip r:embed="rId2"/>
          <a:srcRect l="4299" t="6667" r="7339" b="4762"/>
          <a:stretch/>
        </p:blipFill>
        <p:spPr>
          <a:xfrm>
            <a:off x="669312" y="2214855"/>
            <a:ext cx="2185952" cy="3296652"/>
          </a:xfrm>
          <a:prstGeom prst="rect">
            <a:avLst/>
          </a:prstGeom>
        </p:spPr>
      </p:pic>
      <p:pic>
        <p:nvPicPr>
          <p:cNvPr id="6" name="Grafik 5">
            <a:extLst>
              <a:ext uri="{FF2B5EF4-FFF2-40B4-BE49-F238E27FC236}">
                <a16:creationId xmlns:a16="http://schemas.microsoft.com/office/drawing/2014/main" id="{D7253684-EA89-3C5D-8699-30565630F49F}"/>
              </a:ext>
            </a:extLst>
          </p:cNvPr>
          <p:cNvPicPr>
            <a:picLocks noChangeAspect="1"/>
          </p:cNvPicPr>
          <p:nvPr/>
        </p:nvPicPr>
        <p:blipFill>
          <a:blip r:embed="rId3"/>
          <a:stretch>
            <a:fillRect/>
          </a:stretch>
        </p:blipFill>
        <p:spPr>
          <a:xfrm>
            <a:off x="508568" y="274638"/>
            <a:ext cx="1316990" cy="1210310"/>
          </a:xfrm>
          <a:prstGeom prst="rect">
            <a:avLst/>
          </a:prstGeom>
        </p:spPr>
      </p:pic>
    </p:spTree>
    <p:extLst>
      <p:ext uri="{BB962C8B-B14F-4D97-AF65-F5344CB8AC3E}">
        <p14:creationId xmlns:p14="http://schemas.microsoft.com/office/powerpoint/2010/main" val="9563620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el 2"/>
          <p:cNvSpPr txBox="1">
            <a:spLocks noGrp="1"/>
          </p:cNvSpPr>
          <p:nvPr>
            <p:ph type="title"/>
          </p:nvPr>
        </p:nvSpPr>
        <p:spPr>
          <a:xfrm>
            <a:off x="2286000" y="274638"/>
            <a:ext cx="3224225" cy="1143002"/>
          </a:xfrm>
          <a:prstGeom prst="rect">
            <a:avLst/>
          </a:prstGeom>
        </p:spPr>
        <p:txBody>
          <a:bodyPr>
            <a:normAutofit fontScale="90000"/>
          </a:bodyPr>
          <a:lstStyle/>
          <a:p>
            <a:pPr defTabSz="676655">
              <a:defRPr sz="2072"/>
            </a:pPr>
            <a:r>
              <a:rPr dirty="0"/>
              <a:t>Buch: „Florentine </a:t>
            </a:r>
            <a:r>
              <a:rPr dirty="0" err="1"/>
              <a:t>oder</a:t>
            </a:r>
            <a:r>
              <a:rPr dirty="0"/>
              <a:t> </a:t>
            </a:r>
          </a:p>
          <a:p>
            <a:pPr defTabSz="676655">
              <a:defRPr sz="2072"/>
            </a:pPr>
            <a:r>
              <a:rPr dirty="0" err="1"/>
              <a:t>wie</a:t>
            </a:r>
            <a:r>
              <a:rPr dirty="0"/>
              <a:t> man </a:t>
            </a:r>
            <a:r>
              <a:rPr dirty="0" err="1"/>
              <a:t>ein</a:t>
            </a:r>
            <a:r>
              <a:rPr dirty="0"/>
              <a:t> </a:t>
            </a:r>
            <a:r>
              <a:rPr dirty="0" err="1"/>
              <a:t>Schwein</a:t>
            </a:r>
            <a:r>
              <a:rPr dirty="0"/>
              <a:t> in den </a:t>
            </a:r>
            <a:r>
              <a:rPr dirty="0" err="1"/>
              <a:t>Fahrstuhl</a:t>
            </a:r>
            <a:r>
              <a:rPr dirty="0"/>
              <a:t> </a:t>
            </a:r>
            <a:r>
              <a:rPr dirty="0" err="1"/>
              <a:t>kriegt</a:t>
            </a:r>
            <a:r>
              <a:rPr dirty="0"/>
              <a:t>“ </a:t>
            </a:r>
          </a:p>
          <a:p>
            <a:pPr defTabSz="676655">
              <a:defRPr sz="2072"/>
            </a:pPr>
            <a:r>
              <a:rPr dirty="0" err="1"/>
              <a:t>einsetzbar</a:t>
            </a:r>
            <a:r>
              <a:rPr dirty="0"/>
              <a:t> in der 5. </a:t>
            </a:r>
            <a:r>
              <a:rPr dirty="0" err="1"/>
              <a:t>Klasse</a:t>
            </a:r>
            <a:endParaRPr dirty="0"/>
          </a:p>
        </p:txBody>
      </p:sp>
      <p:sp>
        <p:nvSpPr>
          <p:cNvPr id="99"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100" name="Rechteck 10"/>
          <p:cNvSpPr txBox="1"/>
          <p:nvPr/>
        </p:nvSpPr>
        <p:spPr>
          <a:xfrm>
            <a:off x="688658" y="1506538"/>
            <a:ext cx="7695246" cy="4059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„Ein entlaufendes Zirkusschwein stellt alles auf den Kopf… “</a:t>
            </a:r>
            <a:endParaRPr>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pPr>
              <a:defRPr sz="1600"/>
            </a:pPr>
            <a:r>
              <a:t>					</a:t>
            </a:r>
          </a:p>
        </p:txBody>
      </p:sp>
      <p:sp>
        <p:nvSpPr>
          <p:cNvPr id="101" name="Rechteck 1"/>
          <p:cNvSpPr txBox="1"/>
          <p:nvPr/>
        </p:nvSpPr>
        <p:spPr>
          <a:xfrm>
            <a:off x="3538220" y="2071689"/>
            <a:ext cx="4732974" cy="3856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pPr>
            <a:r>
              <a:t>Was fressen Schweine eigentlich zum Frühstück? , fragt sich Clemens-Hubertus, nachdem er ein Schwein im Garten entdeckt hat. Das Schwein heißt Florentine und ist ein entlaufenes Zirkusschwein, das Clemens‘ Leben ganz schön auf den Kopf stellt. </a:t>
            </a:r>
            <a:endParaRPr>
              <a:latin typeface="Arial"/>
              <a:ea typeface="Arial"/>
              <a:cs typeface="Arial"/>
              <a:sym typeface="Arial"/>
            </a:endParaRPr>
          </a:p>
          <a:p>
            <a:pPr>
              <a:defRPr sz="1600"/>
            </a:pPr>
            <a:endParaRPr>
              <a:latin typeface="Arial"/>
              <a:ea typeface="Arial"/>
              <a:cs typeface="Arial"/>
              <a:sym typeface="Arial"/>
            </a:endParaRPr>
          </a:p>
          <a:p>
            <a:pPr>
              <a:defRPr sz="1600"/>
            </a:pPr>
            <a:r>
              <a:t>Zum Glück hilft ihm Erdal, der mit seinen Eltern, Großeltern und acht Geschwistern in einer Wohnung im siebten Stock wohnt. Florentine soll auf den Balkon - aber dazu muss sie erst in den Fahrstuhl hinein!</a:t>
            </a:r>
            <a:endParaRPr>
              <a:latin typeface="Arial"/>
              <a:ea typeface="Arial"/>
              <a:cs typeface="Arial"/>
              <a:sym typeface="Arial"/>
            </a:endParaRPr>
          </a:p>
          <a:p>
            <a:pPr>
              <a:defRPr sz="1600"/>
            </a:pPr>
            <a:endParaRPr>
              <a:latin typeface="Arial"/>
              <a:ea typeface="Arial"/>
              <a:cs typeface="Arial"/>
              <a:sym typeface="Arial"/>
            </a:endParaRPr>
          </a:p>
          <a:p>
            <a:pPr>
              <a:defRPr sz="1600"/>
            </a:pPr>
            <a:r>
              <a:t>Die Lehrerunterlage enthält motivierende Arbeitsblätter zum Lesefortschritt. Die Schüler bearbeiten fächerüber-greifende Themen wie Mut, Freundschaft, Verantwor-tung und Diskriminierung.</a:t>
            </a:r>
          </a:p>
        </p:txBody>
      </p:sp>
      <p:sp>
        <p:nvSpPr>
          <p:cNvPr id="102" name="Rechteck 1"/>
          <p:cNvSpPr txBox="1"/>
          <p:nvPr/>
        </p:nvSpPr>
        <p:spPr>
          <a:xfrm>
            <a:off x="817244" y="5223665"/>
            <a:ext cx="2500951" cy="554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pPr>
            <a:r>
              <a:t>Schülerbuch: 140 Seiten</a:t>
            </a:r>
            <a:endParaRPr>
              <a:latin typeface="Arial"/>
              <a:ea typeface="Arial"/>
              <a:cs typeface="Arial"/>
              <a:sym typeface="Arial"/>
            </a:endParaRPr>
          </a:p>
          <a:p>
            <a:pPr>
              <a:defRPr sz="1600"/>
            </a:pPr>
            <a:r>
              <a:t>Lehrerunterlage: 36 Seiten</a:t>
            </a:r>
          </a:p>
        </p:txBody>
      </p:sp>
      <p:pic>
        <p:nvPicPr>
          <p:cNvPr id="103" name="LI103_Florentine(1).jpg" descr="LI103_Florentine(1).jpg"/>
          <p:cNvPicPr>
            <a:picLocks noChangeAspect="1"/>
          </p:cNvPicPr>
          <p:nvPr/>
        </p:nvPicPr>
        <p:blipFill>
          <a:blip r:embed="rId2"/>
          <a:stretch>
            <a:fillRect/>
          </a:stretch>
        </p:blipFill>
        <p:spPr>
          <a:xfrm>
            <a:off x="826267" y="1861019"/>
            <a:ext cx="2211591" cy="3367146"/>
          </a:xfrm>
          <a:prstGeom prst="rect">
            <a:avLst/>
          </a:prstGeom>
          <a:ln w="12700">
            <a:miter lim="400000"/>
          </a:ln>
        </p:spPr>
      </p:pic>
      <p:pic>
        <p:nvPicPr>
          <p:cNvPr id="8" name="Grafik 7">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08568" y="274638"/>
            <a:ext cx="1316990" cy="121031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el 2"/>
          <p:cNvSpPr txBox="1">
            <a:spLocks noGrp="1"/>
          </p:cNvSpPr>
          <p:nvPr>
            <p:ph type="title"/>
          </p:nvPr>
        </p:nvSpPr>
        <p:spPr>
          <a:xfrm>
            <a:off x="2894476" y="274638"/>
            <a:ext cx="2640049" cy="1143002"/>
          </a:xfrm>
          <a:prstGeom prst="rect">
            <a:avLst/>
          </a:prstGeom>
        </p:spPr>
        <p:txBody>
          <a:bodyPr>
            <a:normAutofit fontScale="90000"/>
          </a:bodyPr>
          <a:lstStyle/>
          <a:p>
            <a:r>
              <a:rPr dirty="0"/>
              <a:t>Buch:„</a:t>
            </a:r>
            <a:r>
              <a:rPr dirty="0" err="1"/>
              <a:t>Abpfiff</a:t>
            </a:r>
            <a:r>
              <a:rPr dirty="0"/>
              <a:t>“ </a:t>
            </a:r>
            <a:br>
              <a:rPr dirty="0"/>
            </a:br>
            <a:r>
              <a:rPr dirty="0" err="1"/>
              <a:t>einsetzbar</a:t>
            </a:r>
            <a:r>
              <a:rPr dirty="0"/>
              <a:t> in der </a:t>
            </a:r>
            <a:br>
              <a:rPr lang="de-DE" dirty="0"/>
            </a:br>
            <a:r>
              <a:rPr dirty="0"/>
              <a:t>6. </a:t>
            </a:r>
            <a:r>
              <a:rPr dirty="0" err="1"/>
              <a:t>Klasse</a:t>
            </a:r>
            <a:endParaRPr dirty="0"/>
          </a:p>
        </p:txBody>
      </p:sp>
      <p:sp>
        <p:nvSpPr>
          <p:cNvPr id="106"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107" name="Rechteck 10"/>
          <p:cNvSpPr txBox="1"/>
          <p:nvPr/>
        </p:nvSpPr>
        <p:spPr>
          <a:xfrm>
            <a:off x="640588" y="1629830"/>
            <a:ext cx="6549988" cy="2726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„Johanna liebt Handball, aber das ist noch was anderes…“</a:t>
            </a:r>
            <a:endParaRPr>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pPr>
              <a:defRPr sz="1600"/>
            </a:pPr>
            <a:r>
              <a:t>					</a:t>
            </a:r>
          </a:p>
        </p:txBody>
      </p:sp>
      <p:sp>
        <p:nvSpPr>
          <p:cNvPr id="108" name="Rechteck 1"/>
          <p:cNvSpPr txBox="1"/>
          <p:nvPr/>
        </p:nvSpPr>
        <p:spPr>
          <a:xfrm>
            <a:off x="3249295" y="2059096"/>
            <a:ext cx="5021899" cy="3856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just">
              <a:defRPr sz="1600"/>
            </a:pPr>
            <a:r>
              <a:t>Für Johanna dreht sich alles um Handball. Doch als sich plötzlich für zwei Spielerinnen aus der Mannschaft die Chance zum Aufstieg in die Landesliga auftut, verändert sich alles. Nicht nur, dass Johanna schikaniert wird, auch ihr Trainer Thorsten wird vom Ehrgeiz gepackt und erhöht den Druck. Als Johanna erkennen lässt, dass es ihr zu viel wird, bietet er ihr Unterstützung an in Form von Pillen. </a:t>
            </a:r>
            <a:endParaRPr>
              <a:latin typeface="Arial"/>
              <a:ea typeface="Arial"/>
              <a:cs typeface="Arial"/>
              <a:sym typeface="Arial"/>
            </a:endParaRPr>
          </a:p>
          <a:p>
            <a:pPr algn="just">
              <a:defRPr sz="1600"/>
            </a:pPr>
            <a:endParaRPr>
              <a:latin typeface="Arial"/>
              <a:ea typeface="Arial"/>
              <a:cs typeface="Arial"/>
              <a:sym typeface="Arial"/>
            </a:endParaRPr>
          </a:p>
          <a:p>
            <a:pPr algn="just">
              <a:defRPr sz="1600"/>
            </a:pPr>
            <a:r>
              <a:t>Für Johanna ist das Doping und obwohl sie es ablehnt, ist sie von der ganzen Situation stark verunsichert. Wie gut, dass in dieser chaotischen Zeit Fabian in ihr Leben tritt. Langsam kommen die beiden sich näher und finden gemeinsam mehr über die Pillen heraus. Schon bald muss Johanna sich entscheiden, was in ihrem Leben wirklich zählt.</a:t>
            </a:r>
          </a:p>
        </p:txBody>
      </p:sp>
      <p:sp>
        <p:nvSpPr>
          <p:cNvPr id="109" name="Rechteck 1"/>
          <p:cNvSpPr txBox="1"/>
          <p:nvPr/>
        </p:nvSpPr>
        <p:spPr>
          <a:xfrm>
            <a:off x="801368" y="5589588"/>
            <a:ext cx="2500952" cy="554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pPr>
            <a:r>
              <a:t>Schülerbuch: 120 Seiten</a:t>
            </a:r>
            <a:endParaRPr>
              <a:latin typeface="Arial"/>
              <a:ea typeface="Arial"/>
              <a:cs typeface="Arial"/>
              <a:sym typeface="Arial"/>
            </a:endParaRPr>
          </a:p>
          <a:p>
            <a:pPr>
              <a:defRPr sz="1600"/>
            </a:pPr>
            <a:r>
              <a:t>Lehrerunterlage: 36 Seiten</a:t>
            </a:r>
          </a:p>
        </p:txBody>
      </p:sp>
      <p:pic>
        <p:nvPicPr>
          <p:cNvPr id="110" name="LI70_Abpfiff(1).jpg" descr="LI70_Abpfiff(1).jpg"/>
          <p:cNvPicPr>
            <a:picLocks noChangeAspect="1"/>
          </p:cNvPicPr>
          <p:nvPr/>
        </p:nvPicPr>
        <p:blipFill>
          <a:blip r:embed="rId2"/>
          <a:stretch>
            <a:fillRect/>
          </a:stretch>
        </p:blipFill>
        <p:spPr>
          <a:xfrm>
            <a:off x="794030" y="2229292"/>
            <a:ext cx="2100447" cy="3197930"/>
          </a:xfrm>
          <a:prstGeom prst="rect">
            <a:avLst/>
          </a:prstGeom>
          <a:ln w="12700">
            <a:miter lim="400000"/>
          </a:ln>
        </p:spPr>
      </p:pic>
      <p:pic>
        <p:nvPicPr>
          <p:cNvPr id="8" name="Grafik 7">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63358" y="240984"/>
            <a:ext cx="1316990" cy="121031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el 2"/>
          <p:cNvSpPr txBox="1">
            <a:spLocks noGrp="1"/>
          </p:cNvSpPr>
          <p:nvPr>
            <p:ph type="title"/>
          </p:nvPr>
        </p:nvSpPr>
        <p:spPr>
          <a:xfrm>
            <a:off x="1913022" y="255396"/>
            <a:ext cx="3597442" cy="1143002"/>
          </a:xfrm>
          <a:prstGeom prst="rect">
            <a:avLst/>
          </a:prstGeom>
        </p:spPr>
        <p:txBody>
          <a:bodyPr>
            <a:normAutofit fontScale="90000"/>
          </a:bodyPr>
          <a:lstStyle/>
          <a:p>
            <a:r>
              <a:rPr dirty="0"/>
              <a:t>Buch: „</a:t>
            </a:r>
            <a:r>
              <a:rPr dirty="0" err="1"/>
              <a:t>Briefe</a:t>
            </a:r>
            <a:r>
              <a:rPr dirty="0"/>
              <a:t> von Hans“ </a:t>
            </a:r>
            <a:br>
              <a:rPr dirty="0"/>
            </a:br>
            <a:r>
              <a:rPr dirty="0" err="1"/>
              <a:t>einsetzbar</a:t>
            </a:r>
            <a:r>
              <a:rPr dirty="0"/>
              <a:t> in der 7. </a:t>
            </a:r>
            <a:r>
              <a:rPr dirty="0" err="1"/>
              <a:t>Klasse</a:t>
            </a:r>
            <a:endParaRPr dirty="0"/>
          </a:p>
        </p:txBody>
      </p:sp>
      <p:sp>
        <p:nvSpPr>
          <p:cNvPr id="113"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114" name="Rechteck 10"/>
          <p:cNvSpPr txBox="1"/>
          <p:nvPr/>
        </p:nvSpPr>
        <p:spPr>
          <a:xfrm>
            <a:off x="688658" y="1506537"/>
            <a:ext cx="7695246" cy="2459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„Durch alte Briefe lernt Tom seinen Vater und Onkel besser kennen…“</a:t>
            </a:r>
            <a:endParaRPr>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pPr>
              <a:defRPr sz="1600"/>
            </a:pPr>
            <a:r>
              <a:t>					</a:t>
            </a:r>
          </a:p>
        </p:txBody>
      </p:sp>
      <p:sp>
        <p:nvSpPr>
          <p:cNvPr id="115" name="Rechteck 1"/>
          <p:cNvSpPr txBox="1"/>
          <p:nvPr/>
        </p:nvSpPr>
        <p:spPr>
          <a:xfrm>
            <a:off x="801368" y="5589588"/>
            <a:ext cx="2500952" cy="554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pPr>
            <a:r>
              <a:t>Schülerbuch: 116 Seiten</a:t>
            </a:r>
            <a:endParaRPr>
              <a:latin typeface="Arial"/>
              <a:ea typeface="Arial"/>
              <a:cs typeface="Arial"/>
              <a:sym typeface="Arial"/>
            </a:endParaRPr>
          </a:p>
          <a:p>
            <a:pPr>
              <a:defRPr sz="1600"/>
            </a:pPr>
            <a:r>
              <a:t>Lehrerunterlage: 36 Seiten</a:t>
            </a:r>
          </a:p>
        </p:txBody>
      </p:sp>
      <p:sp>
        <p:nvSpPr>
          <p:cNvPr id="116" name="Rechteck 1"/>
          <p:cNvSpPr txBox="1"/>
          <p:nvPr/>
        </p:nvSpPr>
        <p:spPr>
          <a:xfrm>
            <a:off x="3249567" y="2132857"/>
            <a:ext cx="5021627" cy="3348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just">
              <a:defRPr sz="1600"/>
            </a:pPr>
            <a:r>
              <a:t>Die Beerdigung seines Urgroßvaters langweilt Tom. Was hat er denn schon mit dem Alten zu schaffen gehabt? Als Tom aber zusammen mit seinen Eltern und seiner Zwillingsschwester Sophia die letzten Habseligkeiten von Uropa Heinrich sortiert, finden sie alte Briefe aus der Zeit des Ersten Weltkriegs. </a:t>
            </a:r>
            <a:endParaRPr>
              <a:latin typeface="Arial"/>
              <a:ea typeface="Arial"/>
              <a:cs typeface="Arial"/>
              <a:sym typeface="Arial"/>
            </a:endParaRPr>
          </a:p>
          <a:p>
            <a:pPr algn="just">
              <a:defRPr sz="1600"/>
            </a:pPr>
            <a:endParaRPr>
              <a:latin typeface="Arial"/>
              <a:ea typeface="Arial"/>
              <a:cs typeface="Arial"/>
              <a:sym typeface="Arial"/>
            </a:endParaRPr>
          </a:p>
          <a:p>
            <a:pPr algn="just">
              <a:defRPr sz="1600"/>
            </a:pPr>
            <a:r>
              <a:t>Schnell wird klar, dass es sich um den Briefwechsel zweier Brüder handelt: Onkel und Vater des Verstorbenen. Und woher stammt eigentlich die alte Spieluhr, die sich in den Sachen versteckt? Gemeinsam liest die Familie die Briefe der Ahnen und taucht ein in die Geschehnisse des Ersten Weltkriegs.</a:t>
            </a:r>
          </a:p>
        </p:txBody>
      </p:sp>
      <p:pic>
        <p:nvPicPr>
          <p:cNvPr id="117" name="LI92_Briefe_von_Hans(1).jpg" descr="LI92_Briefe_von_Hans(1).jpg"/>
          <p:cNvPicPr>
            <a:picLocks noChangeAspect="1"/>
          </p:cNvPicPr>
          <p:nvPr/>
        </p:nvPicPr>
        <p:blipFill>
          <a:blip r:embed="rId2"/>
          <a:stretch>
            <a:fillRect/>
          </a:stretch>
        </p:blipFill>
        <p:spPr>
          <a:xfrm>
            <a:off x="609609" y="1957367"/>
            <a:ext cx="2429930" cy="3699571"/>
          </a:xfrm>
          <a:prstGeom prst="rect">
            <a:avLst/>
          </a:prstGeom>
          <a:ln w="12700">
            <a:miter lim="400000"/>
          </a:ln>
        </p:spPr>
      </p:pic>
      <p:pic>
        <p:nvPicPr>
          <p:cNvPr id="8" name="Grafik 7">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07584" y="221742"/>
            <a:ext cx="1316990" cy="121031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734490A-C20D-FAD6-0185-5F386A6D782F}"/>
              </a:ext>
            </a:extLst>
          </p:cNvPr>
          <p:cNvSpPr>
            <a:spLocks noGrp="1"/>
          </p:cNvSpPr>
          <p:nvPr>
            <p:ph type="body" idx="1"/>
          </p:nvPr>
        </p:nvSpPr>
        <p:spPr/>
        <p:txBody>
          <a:bodyPr/>
          <a:lstStyle/>
          <a:p>
            <a:pPr marL="0" indent="0">
              <a:buNone/>
            </a:pPr>
            <a:endParaRPr lang="de-DE" dirty="0"/>
          </a:p>
          <a:p>
            <a:pPr marL="0" indent="0">
              <a:buNone/>
            </a:pPr>
            <a:endParaRPr lang="de-DE" dirty="0"/>
          </a:p>
          <a:p>
            <a:pPr marL="0" indent="0">
              <a:buNone/>
            </a:pPr>
            <a:endParaRPr lang="de-DE" dirty="0"/>
          </a:p>
          <a:p>
            <a:pPr marL="0" indent="0" algn="ctr">
              <a:buNone/>
            </a:pPr>
            <a:r>
              <a:rPr lang="de-DE" sz="3600" b="1" dirty="0"/>
              <a:t>Eine rotarische Erfolgsgeschichte </a:t>
            </a:r>
          </a:p>
          <a:p>
            <a:pPr marL="0" indent="0" algn="ctr">
              <a:buNone/>
            </a:pPr>
            <a:endParaRPr lang="de-DE" sz="3600" b="1" dirty="0"/>
          </a:p>
          <a:p>
            <a:pPr marL="0" indent="0" algn="ctr">
              <a:buNone/>
            </a:pPr>
            <a:r>
              <a:rPr lang="de-DE" b="1" dirty="0"/>
              <a:t>Vortrag vor dem Rotary Club Gladbeck/Kirchhellen im September 2022</a:t>
            </a:r>
          </a:p>
        </p:txBody>
      </p:sp>
      <p:sp>
        <p:nvSpPr>
          <p:cNvPr id="3" name="Titel 2">
            <a:extLst>
              <a:ext uri="{FF2B5EF4-FFF2-40B4-BE49-F238E27FC236}">
                <a16:creationId xmlns:a16="http://schemas.microsoft.com/office/drawing/2014/main" id="{890000E6-ABF0-5DC3-C83F-8D46C0AC3A17}"/>
              </a:ext>
            </a:extLst>
          </p:cNvPr>
          <p:cNvSpPr>
            <a:spLocks noGrp="1"/>
          </p:cNvSpPr>
          <p:nvPr>
            <p:ph type="title"/>
          </p:nvPr>
        </p:nvSpPr>
        <p:spPr/>
        <p:txBody>
          <a:bodyPr/>
          <a:lstStyle/>
          <a:p>
            <a:endParaRPr lang="de-DE" dirty="0"/>
          </a:p>
        </p:txBody>
      </p:sp>
      <p:pic>
        <p:nvPicPr>
          <p:cNvPr id="4" name="Grafik 3">
            <a:extLst>
              <a:ext uri="{FF2B5EF4-FFF2-40B4-BE49-F238E27FC236}">
                <a16:creationId xmlns:a16="http://schemas.microsoft.com/office/drawing/2014/main" id="{9A16995D-506D-4B01-2DAD-9964EBE7956F}"/>
              </a:ext>
            </a:extLst>
          </p:cNvPr>
          <p:cNvPicPr>
            <a:picLocks noChangeAspect="1"/>
          </p:cNvPicPr>
          <p:nvPr/>
        </p:nvPicPr>
        <p:blipFill>
          <a:blip r:embed="rId2"/>
          <a:stretch>
            <a:fillRect/>
          </a:stretch>
        </p:blipFill>
        <p:spPr>
          <a:xfrm>
            <a:off x="589538" y="89557"/>
            <a:ext cx="1316990" cy="1210310"/>
          </a:xfrm>
          <a:prstGeom prst="rect">
            <a:avLst/>
          </a:prstGeom>
        </p:spPr>
      </p:pic>
      <p:pic>
        <p:nvPicPr>
          <p:cNvPr id="5" name="Grafik 4">
            <a:extLst>
              <a:ext uri="{FF2B5EF4-FFF2-40B4-BE49-F238E27FC236}">
                <a16:creationId xmlns:a16="http://schemas.microsoft.com/office/drawing/2014/main" id="{81C4D585-9CBD-4947-A312-FD97BFEC3AF4}"/>
              </a:ext>
            </a:extLst>
          </p:cNvPr>
          <p:cNvPicPr>
            <a:picLocks noChangeAspect="1"/>
          </p:cNvPicPr>
          <p:nvPr/>
        </p:nvPicPr>
        <p:blipFill>
          <a:blip r:embed="rId2"/>
          <a:stretch>
            <a:fillRect/>
          </a:stretch>
        </p:blipFill>
        <p:spPr>
          <a:xfrm>
            <a:off x="451770" y="92077"/>
            <a:ext cx="1442401" cy="1325562"/>
          </a:xfrm>
          <a:prstGeom prst="rect">
            <a:avLst/>
          </a:prstGeom>
        </p:spPr>
      </p:pic>
    </p:spTree>
    <p:extLst>
      <p:ext uri="{BB962C8B-B14F-4D97-AF65-F5344CB8AC3E}">
        <p14:creationId xmlns:p14="http://schemas.microsoft.com/office/powerpoint/2010/main" val="20102093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el 2"/>
          <p:cNvSpPr txBox="1">
            <a:spLocks noGrp="1"/>
          </p:cNvSpPr>
          <p:nvPr>
            <p:ph type="title"/>
          </p:nvPr>
        </p:nvSpPr>
        <p:spPr>
          <a:xfrm>
            <a:off x="2201779" y="274638"/>
            <a:ext cx="3277048" cy="1143002"/>
          </a:xfrm>
          <a:prstGeom prst="rect">
            <a:avLst/>
          </a:prstGeom>
        </p:spPr>
        <p:txBody>
          <a:bodyPr>
            <a:normAutofit fontScale="90000"/>
          </a:bodyPr>
          <a:lstStyle/>
          <a:p>
            <a:pPr defTabSz="804672">
              <a:defRPr sz="2464"/>
            </a:pPr>
            <a:r>
              <a:rPr dirty="0"/>
              <a:t>Buch: „Das </a:t>
            </a:r>
            <a:r>
              <a:rPr dirty="0" err="1"/>
              <a:t>Glaszimmer</a:t>
            </a:r>
            <a:r>
              <a:rPr dirty="0"/>
              <a:t> </a:t>
            </a:r>
          </a:p>
          <a:p>
            <a:pPr defTabSz="804672">
              <a:defRPr sz="2464"/>
            </a:pPr>
            <a:r>
              <a:rPr dirty="0"/>
              <a:t>und </a:t>
            </a:r>
            <a:r>
              <a:rPr dirty="0" err="1"/>
              <a:t>ein</a:t>
            </a:r>
            <a:r>
              <a:rPr dirty="0"/>
              <a:t> Brief an den Führer“</a:t>
            </a:r>
            <a:br>
              <a:rPr dirty="0"/>
            </a:br>
            <a:r>
              <a:rPr dirty="0" err="1"/>
              <a:t>einsetzbar</a:t>
            </a:r>
            <a:r>
              <a:rPr dirty="0"/>
              <a:t> in der 7. </a:t>
            </a:r>
            <a:r>
              <a:rPr dirty="0" err="1"/>
              <a:t>Klasse</a:t>
            </a:r>
            <a:endParaRPr dirty="0"/>
          </a:p>
        </p:txBody>
      </p:sp>
      <p:sp>
        <p:nvSpPr>
          <p:cNvPr id="120"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121" name="Rechteck 10"/>
          <p:cNvSpPr txBox="1"/>
          <p:nvPr/>
        </p:nvSpPr>
        <p:spPr>
          <a:xfrm>
            <a:off x="688658" y="1506537"/>
            <a:ext cx="7695246" cy="2459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„In den letzten Monaten des Krieges erlebt Felix wie Menschen sich verändern“</a:t>
            </a:r>
            <a:endParaRPr>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endParaRPr b="1">
              <a:latin typeface="Arial"/>
              <a:ea typeface="Arial"/>
              <a:cs typeface="Arial"/>
              <a:sym typeface="Arial"/>
            </a:endParaRPr>
          </a:p>
          <a:p>
            <a:pPr>
              <a:defRPr sz="1600"/>
            </a:pPr>
            <a:r>
              <a:t>					</a:t>
            </a:r>
          </a:p>
        </p:txBody>
      </p:sp>
      <p:sp>
        <p:nvSpPr>
          <p:cNvPr id="122" name="Rechteck 1"/>
          <p:cNvSpPr txBox="1"/>
          <p:nvPr/>
        </p:nvSpPr>
        <p:spPr>
          <a:xfrm>
            <a:off x="801368" y="5589588"/>
            <a:ext cx="2500952" cy="554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pPr>
            <a:r>
              <a:t>Schülerbuch: 116 Seiten</a:t>
            </a:r>
            <a:endParaRPr>
              <a:latin typeface="Arial"/>
              <a:ea typeface="Arial"/>
              <a:cs typeface="Arial"/>
              <a:sym typeface="Arial"/>
            </a:endParaRPr>
          </a:p>
          <a:p>
            <a:pPr>
              <a:defRPr sz="1600"/>
            </a:pPr>
            <a:r>
              <a:t>Lehrerunterlage: 36 Seiten</a:t>
            </a:r>
          </a:p>
        </p:txBody>
      </p:sp>
      <p:sp>
        <p:nvSpPr>
          <p:cNvPr id="123" name="Rechteck 1"/>
          <p:cNvSpPr txBox="1"/>
          <p:nvPr/>
        </p:nvSpPr>
        <p:spPr>
          <a:xfrm>
            <a:off x="3249567" y="2132857"/>
            <a:ext cx="5021627" cy="3215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spcBef>
                <a:spcPts val="1200"/>
              </a:spcBef>
              <a:defRPr sz="1200">
                <a:latin typeface="Times Roman"/>
                <a:ea typeface="Times Roman"/>
                <a:cs typeface="Times Roman"/>
                <a:sym typeface="Times Roman"/>
              </a:defRPr>
            </a:pPr>
            <a:r>
              <a:t>Der zehnjährige Felix flieht mit seiner Mutter aus dem zerbombten München in einen kleinen Ort. Sein Vater dient an der Front etwas worauf Felix stolz ist. Doch gleichzeitig wünscht sich Felix, dass der Krieg endet, sehnt sich nach Frieden. Gefangen zwischen den vermeintlichen Werten und zweifelhaften Versprechen für die Zukunft, weiß er nicht, was er denken und fühlen soll. Als dann die Nachricht von dem Tod seines Vaters kommt , doch dieser kurz darauf ans Fenster klopft, ist die Verwirrung komplett </a:t>
            </a:r>
          </a:p>
          <a:p>
            <a:pPr defTabSz="457200">
              <a:spcBef>
                <a:spcPts val="1200"/>
              </a:spcBef>
              <a:defRPr sz="1200">
                <a:latin typeface="Times Roman"/>
                <a:ea typeface="Times Roman"/>
                <a:cs typeface="Times Roman"/>
                <a:sym typeface="Times Roman"/>
              </a:defRPr>
            </a:pPr>
            <a:r>
              <a:t>"Das Glaszimmer und ein Brief an den Führer" beschreibt das Leben eines Jungen in der Nazizeit. Der Roman handelt von den Gefahren der Verführung durch die Kraft der NS-Symbole, der vermeintlichen "Werte" und zweifelhaften Versprechen für die Zukunft. Darüber hinaus werden die Schrecken des tödlichen Krieges deutlich, die das Leben der Menschen damals bestimmten.</a:t>
            </a:r>
          </a:p>
          <a:p>
            <a:pPr defTabSz="457200">
              <a:spcBef>
                <a:spcPts val="1200"/>
              </a:spcBef>
              <a:defRPr sz="1200">
                <a:latin typeface="Times Roman"/>
                <a:ea typeface="Times Roman"/>
                <a:cs typeface="Times Roman"/>
                <a:sym typeface="Times Roman"/>
              </a:defRPr>
            </a:pPr>
            <a:r>
              <a:t>Der Film zum Buch erscheint voraussichtlich 2021 in den Kinos!</a:t>
            </a:r>
          </a:p>
          <a:p>
            <a:pPr defTabSz="457200">
              <a:spcBef>
                <a:spcPts val="1200"/>
              </a:spcBef>
              <a:defRPr sz="1200">
                <a:latin typeface="Times Roman"/>
                <a:ea typeface="Times Roman"/>
                <a:cs typeface="Times Roman"/>
                <a:sym typeface="Times Roman"/>
              </a:defRPr>
            </a:pPr>
            <a:r>
              <a:t>Einen Einblick in das Buch gibt der Autor persönlich auf unserem YouTube-Kanal. </a:t>
            </a:r>
          </a:p>
        </p:txBody>
      </p:sp>
      <p:pic>
        <p:nvPicPr>
          <p:cNvPr id="124" name="LI129_Das-Glaszimmer.pdf" descr="LI129_Das-Glaszimmer.pdf"/>
          <p:cNvPicPr>
            <a:picLocks noChangeAspect="1"/>
          </p:cNvPicPr>
          <p:nvPr/>
        </p:nvPicPr>
        <p:blipFill>
          <a:blip r:embed="rId2"/>
          <a:srcRect l="10933" t="13673" r="10933" b="16741"/>
          <a:stretch>
            <a:fillRect/>
          </a:stretch>
        </p:blipFill>
        <p:spPr>
          <a:xfrm>
            <a:off x="503506" y="1847453"/>
            <a:ext cx="2702784" cy="3404332"/>
          </a:xfrm>
          <a:prstGeom prst="rect">
            <a:avLst/>
          </a:prstGeom>
          <a:ln w="12700">
            <a:miter lim="400000"/>
          </a:ln>
        </p:spPr>
      </p:pic>
      <p:pic>
        <p:nvPicPr>
          <p:cNvPr id="8" name="Grafik 7">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37908" y="240984"/>
            <a:ext cx="1316990" cy="121031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Inhaltsplatzhalter 1"/>
          <p:cNvSpPr txBox="1">
            <a:spLocks noGrp="1"/>
          </p:cNvSpPr>
          <p:nvPr>
            <p:ph type="body" idx="1"/>
          </p:nvPr>
        </p:nvSpPr>
        <p:spPr>
          <a:xfrm>
            <a:off x="457200" y="1600200"/>
            <a:ext cx="8229600" cy="4525963"/>
          </a:xfrm>
          <a:prstGeom prst="rect">
            <a:avLst/>
          </a:prstGeom>
        </p:spPr>
        <p:txBody>
          <a:bodyPr/>
          <a:lstStyle/>
          <a:p>
            <a:pPr algn="just"/>
            <a:r>
              <a:rPr dirty="0" err="1"/>
              <a:t>Aktuelle</a:t>
            </a:r>
            <a:r>
              <a:rPr dirty="0"/>
              <a:t> </a:t>
            </a:r>
            <a:r>
              <a:rPr dirty="0" err="1"/>
              <a:t>Informationen</a:t>
            </a:r>
            <a:r>
              <a:rPr dirty="0"/>
              <a:t> </a:t>
            </a:r>
            <a:r>
              <a:rPr dirty="0" err="1"/>
              <a:t>über</a:t>
            </a:r>
            <a:r>
              <a:rPr dirty="0"/>
              <a:t> das </a:t>
            </a:r>
            <a:r>
              <a:rPr dirty="0" err="1"/>
              <a:t>Projekt</a:t>
            </a:r>
            <a:r>
              <a:rPr dirty="0"/>
              <a:t> </a:t>
            </a:r>
            <a:r>
              <a:rPr dirty="0" err="1"/>
              <a:t>finden</a:t>
            </a:r>
            <a:r>
              <a:rPr dirty="0"/>
              <a:t> Sie </a:t>
            </a:r>
            <a:r>
              <a:rPr dirty="0" err="1"/>
              <a:t>im</a:t>
            </a:r>
            <a:r>
              <a:rPr dirty="0"/>
              <a:t> Internet </a:t>
            </a:r>
            <a:r>
              <a:rPr dirty="0" err="1"/>
              <a:t>unter</a:t>
            </a:r>
            <a:r>
              <a:rPr dirty="0"/>
              <a:t>:</a:t>
            </a:r>
          </a:p>
          <a:p>
            <a:pPr marL="0" indent="0" algn="just">
              <a:buSzTx/>
              <a:buNone/>
              <a:defRPr sz="2400" b="1">
                <a:solidFill>
                  <a:srgbClr val="FF0000"/>
                </a:solidFill>
              </a:defRPr>
            </a:pPr>
            <a:r>
              <a:rPr dirty="0"/>
              <a:t>     			www.rotary4L.</a:t>
            </a:r>
            <a:r>
              <a:rPr lang="de-DE" dirty="0" err="1"/>
              <a:t>org</a:t>
            </a:r>
            <a:endParaRPr dirty="0"/>
          </a:p>
          <a:p>
            <a:pPr algn="just">
              <a:defRPr b="1" u="sng"/>
            </a:pPr>
            <a:endParaRPr dirty="0"/>
          </a:p>
          <a:p>
            <a:pPr algn="just">
              <a:defRPr b="1"/>
            </a:pPr>
            <a:r>
              <a:rPr dirty="0" err="1"/>
              <a:t>Informationen</a:t>
            </a:r>
            <a:r>
              <a:rPr dirty="0"/>
              <a:t> für Rotary Clubs:	</a:t>
            </a:r>
          </a:p>
          <a:p>
            <a:pPr lvl="1" algn="just">
              <a:spcBef>
                <a:spcPts val="400"/>
              </a:spcBef>
              <a:buClr>
                <a:srgbClr val="0001FF"/>
              </a:buClr>
              <a:buFont typeface="Calibri"/>
            </a:pPr>
            <a:r>
              <a:rPr dirty="0" err="1"/>
              <a:t>Projekt-Präsentation</a:t>
            </a:r>
            <a:endParaRPr dirty="0"/>
          </a:p>
          <a:p>
            <a:pPr lvl="1" algn="just">
              <a:spcBef>
                <a:spcPts val="400"/>
              </a:spcBef>
              <a:buClr>
                <a:srgbClr val="0001FF"/>
              </a:buClr>
              <a:buFont typeface="Calibri"/>
            </a:pPr>
            <a:r>
              <a:rPr dirty="0" err="1"/>
              <a:t>Bestellformular</a:t>
            </a:r>
            <a:r>
              <a:rPr dirty="0"/>
              <a:t> </a:t>
            </a:r>
          </a:p>
          <a:p>
            <a:pPr lvl="1">
              <a:spcBef>
                <a:spcPts val="400"/>
              </a:spcBef>
              <a:buClr>
                <a:srgbClr val="0001FF"/>
              </a:buClr>
              <a:buFont typeface="Calibri"/>
            </a:pPr>
            <a:r>
              <a:rPr dirty="0" err="1"/>
              <a:t>Hinweise</a:t>
            </a:r>
            <a:r>
              <a:rPr dirty="0"/>
              <a:t> </a:t>
            </a:r>
            <a:r>
              <a:rPr dirty="0" err="1"/>
              <a:t>zur</a:t>
            </a:r>
            <a:r>
              <a:rPr dirty="0"/>
              <a:t> </a:t>
            </a:r>
            <a:r>
              <a:rPr dirty="0" err="1"/>
              <a:t>Projektdurch</a:t>
            </a:r>
            <a:r>
              <a:rPr dirty="0"/>
              <a:t>-</a:t>
            </a:r>
            <a:br>
              <a:rPr dirty="0"/>
            </a:br>
            <a:r>
              <a:rPr dirty="0" err="1"/>
              <a:t>führung</a:t>
            </a:r>
            <a:endParaRPr dirty="0"/>
          </a:p>
          <a:p>
            <a:pPr algn="just"/>
            <a:endParaRPr dirty="0"/>
          </a:p>
          <a:p>
            <a:pPr algn="just">
              <a:defRPr b="1"/>
            </a:pPr>
            <a:r>
              <a:rPr dirty="0" err="1"/>
              <a:t>Informationen</a:t>
            </a:r>
            <a:r>
              <a:rPr dirty="0"/>
              <a:t> für </a:t>
            </a:r>
            <a:r>
              <a:rPr dirty="0" err="1"/>
              <a:t>Schulen</a:t>
            </a:r>
            <a:endParaRPr dirty="0"/>
          </a:p>
          <a:p>
            <a:pPr lvl="1" algn="just">
              <a:spcBef>
                <a:spcPts val="400"/>
              </a:spcBef>
              <a:buClr>
                <a:srgbClr val="0001FF"/>
              </a:buClr>
              <a:buFont typeface="Calibri"/>
            </a:pPr>
            <a:r>
              <a:rPr dirty="0" err="1"/>
              <a:t>Vorstellung</a:t>
            </a:r>
            <a:r>
              <a:rPr dirty="0"/>
              <a:t> der </a:t>
            </a:r>
            <a:r>
              <a:rPr dirty="0" err="1"/>
              <a:t>Bücher</a:t>
            </a:r>
            <a:endParaRPr dirty="0"/>
          </a:p>
          <a:p>
            <a:pPr lvl="1" algn="just">
              <a:spcBef>
                <a:spcPts val="400"/>
              </a:spcBef>
              <a:buClr>
                <a:srgbClr val="0001FF"/>
              </a:buClr>
              <a:buFont typeface="Calibri"/>
            </a:pPr>
            <a:r>
              <a:rPr dirty="0" err="1"/>
              <a:t>Gästebuch</a:t>
            </a:r>
            <a:r>
              <a:rPr dirty="0"/>
              <a:t> für Feedback und </a:t>
            </a:r>
            <a:r>
              <a:rPr dirty="0" err="1"/>
              <a:t>Erfahrungsaustausch</a:t>
            </a:r>
            <a:endParaRPr dirty="0"/>
          </a:p>
        </p:txBody>
      </p:sp>
      <p:sp>
        <p:nvSpPr>
          <p:cNvPr id="127" name="Titel 2"/>
          <p:cNvSpPr txBox="1">
            <a:spLocks noGrp="1"/>
          </p:cNvSpPr>
          <p:nvPr>
            <p:ph type="title"/>
          </p:nvPr>
        </p:nvSpPr>
        <p:spPr>
          <a:xfrm>
            <a:off x="2406316" y="286670"/>
            <a:ext cx="3080084" cy="1143002"/>
          </a:xfrm>
          <a:prstGeom prst="rect">
            <a:avLst/>
          </a:prstGeom>
        </p:spPr>
        <p:txBody>
          <a:bodyPr/>
          <a:lstStyle/>
          <a:p>
            <a:r>
              <a:rPr dirty="0"/>
              <a:t>LLLL </a:t>
            </a:r>
            <a:r>
              <a:rPr dirty="0" err="1"/>
              <a:t>ist</a:t>
            </a:r>
            <a:r>
              <a:rPr dirty="0"/>
              <a:t> </a:t>
            </a:r>
            <a:r>
              <a:rPr dirty="0" err="1"/>
              <a:t>im</a:t>
            </a:r>
            <a:r>
              <a:rPr dirty="0"/>
              <a:t> Internet</a:t>
            </a:r>
          </a:p>
        </p:txBody>
      </p:sp>
      <p:sp>
        <p:nvSpPr>
          <p:cNvPr id="128"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pic>
        <p:nvPicPr>
          <p:cNvPr id="129" name="Grafik 1" descr="Grafik 1"/>
          <p:cNvPicPr>
            <a:picLocks noChangeAspect="1"/>
          </p:cNvPicPr>
          <p:nvPr/>
        </p:nvPicPr>
        <p:blipFill>
          <a:blip r:embed="rId2"/>
          <a:stretch>
            <a:fillRect/>
          </a:stretch>
        </p:blipFill>
        <p:spPr>
          <a:xfrm>
            <a:off x="4644008" y="2708918"/>
            <a:ext cx="3699141" cy="2967664"/>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457200" y="253016"/>
            <a:ext cx="1316990" cy="121031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oliennummernplatzhalter 5"/>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132" name="Rectangle 3"/>
          <p:cNvSpPr txBox="1"/>
          <p:nvPr/>
        </p:nvSpPr>
        <p:spPr>
          <a:xfrm>
            <a:off x="1233344" y="1600200"/>
            <a:ext cx="7181368" cy="4104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Folgendes Vorgehen hat sich bewährt:</a:t>
            </a:r>
            <a:endParaRPr>
              <a:latin typeface="Arial"/>
              <a:ea typeface="Arial"/>
              <a:cs typeface="Arial"/>
              <a:sym typeface="Arial"/>
            </a:endParaRPr>
          </a:p>
          <a:p>
            <a:pPr marL="342900" indent="-342900">
              <a:spcBef>
                <a:spcPts val="200"/>
              </a:spcBef>
              <a:buClr>
                <a:srgbClr val="0000FF"/>
              </a:buClr>
              <a:buSzPct val="90000"/>
              <a:buChar char="▪"/>
            </a:pPr>
            <a:r>
              <a:t>Der Club-Präsident, der Gemeindienst oder ein Clubmitglied schlägt dem Club vor, dass sich der Rotary Club an LLLL beteiligt.</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Nach grundsätzlicher Entscheidung des Clubs ist der finanzielle Rahmen festzulegen. Es ist möglich, von einer Schulklasse bis zu 100 Schulklassen und mehr zu fördern. In der Regel fördern Clubs 15-40 Schulklassen. </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Sie können für das Projekt Hilfsmittel nutzen, die unter www.rotary4L.org angeboten werden. </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Wenn Sie Belegexemplare für Bücher wünschen, können Sie bei RDG ein Infopaket bestellen. Dieses enthält für 7 verschiedene Schülerbücher </a:t>
            </a:r>
            <a:br/>
            <a:r>
              <a:t>(1.-7. Klasse) sowie 2 verschiedene Lehrerbegleitbücher und kostet </a:t>
            </a:r>
            <a:br/>
            <a:r>
              <a:t>45 EUR. Bitte senden Sie ein Mail an </a:t>
            </a:r>
            <a:r>
              <a:rPr u="sng">
                <a:solidFill>
                  <a:srgbClr val="0000FF"/>
                </a:solidFill>
                <a:uFill>
                  <a:solidFill>
                    <a:srgbClr val="0000FF"/>
                  </a:solidFill>
                </a:uFill>
                <a:hlinkClick r:id="rId2"/>
              </a:rPr>
              <a:t>rdgduesseldorf@rdgduesseldorf.de</a:t>
            </a:r>
          </a:p>
        </p:txBody>
      </p:sp>
      <p:sp>
        <p:nvSpPr>
          <p:cNvPr id="133" name="WordArt 4"/>
          <p:cNvSpPr txBox="1"/>
          <p:nvPr/>
        </p:nvSpPr>
        <p:spPr>
          <a:xfrm>
            <a:off x="179511" y="2060575"/>
            <a:ext cx="904876" cy="385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r>
              <a:t>Vorbereitung</a:t>
            </a:r>
          </a:p>
        </p:txBody>
      </p:sp>
      <p:sp>
        <p:nvSpPr>
          <p:cNvPr id="134" name="Rectangle 2"/>
          <p:cNvSpPr txBox="1">
            <a:spLocks noGrp="1"/>
          </p:cNvSpPr>
          <p:nvPr>
            <p:ph type="title"/>
          </p:nvPr>
        </p:nvSpPr>
        <p:spPr>
          <a:xfrm>
            <a:off x="2249904" y="274638"/>
            <a:ext cx="3157251" cy="1143002"/>
          </a:xfrm>
          <a:prstGeom prst="rect">
            <a:avLst/>
          </a:prstGeom>
        </p:spPr>
        <p:txBody>
          <a:bodyPr>
            <a:normAutofit fontScale="90000"/>
          </a:bodyPr>
          <a:lstStyle/>
          <a:p>
            <a:pPr defTabSz="768095">
              <a:defRPr sz="2351"/>
            </a:pPr>
            <a:r>
              <a:rPr dirty="0" err="1"/>
              <a:t>Systematisches</a:t>
            </a:r>
            <a:r>
              <a:rPr dirty="0"/>
              <a:t> </a:t>
            </a:r>
            <a:r>
              <a:rPr dirty="0" err="1"/>
              <a:t>Vorgehen</a:t>
            </a:r>
            <a:r>
              <a:rPr dirty="0"/>
              <a:t> </a:t>
            </a:r>
            <a:r>
              <a:rPr dirty="0" err="1"/>
              <a:t>im</a:t>
            </a:r>
            <a:r>
              <a:rPr dirty="0"/>
              <a:t> </a:t>
            </a:r>
            <a:r>
              <a:rPr dirty="0" err="1"/>
              <a:t>Überblick</a:t>
            </a:r>
            <a:r>
              <a:rPr dirty="0"/>
              <a:t>:</a:t>
            </a:r>
            <a:br>
              <a:rPr dirty="0"/>
            </a:br>
            <a:r>
              <a:rPr dirty="0" err="1"/>
              <a:t>einfache</a:t>
            </a:r>
            <a:r>
              <a:rPr dirty="0"/>
              <a:t> </a:t>
            </a:r>
            <a:r>
              <a:rPr dirty="0" err="1"/>
              <a:t>Handhabung</a:t>
            </a:r>
            <a:r>
              <a:rPr dirty="0"/>
              <a:t>, </a:t>
            </a:r>
          </a:p>
          <a:p>
            <a:pPr defTabSz="768095">
              <a:defRPr sz="2351"/>
            </a:pPr>
            <a:r>
              <a:rPr dirty="0" err="1"/>
              <a:t>garantierter</a:t>
            </a:r>
            <a:r>
              <a:rPr dirty="0"/>
              <a:t> </a:t>
            </a:r>
            <a:r>
              <a:rPr dirty="0" err="1"/>
              <a:t>Erfolg</a:t>
            </a:r>
            <a:r>
              <a:rPr dirty="0"/>
              <a:t> (1)</a:t>
            </a:r>
          </a:p>
        </p:txBody>
      </p:sp>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74849" y="240984"/>
            <a:ext cx="1316990" cy="121031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Foliennummernplatzhalter 5"/>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137" name="Rectangle 3"/>
          <p:cNvSpPr txBox="1"/>
          <p:nvPr/>
        </p:nvSpPr>
        <p:spPr>
          <a:xfrm>
            <a:off x="1233344" y="1600201"/>
            <a:ext cx="7253376" cy="4397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a:pPr>
            <a:r>
              <a:t>Folgendes Vorgehen hat sich bewährt:</a:t>
            </a:r>
            <a:endParaRPr>
              <a:latin typeface="Arial"/>
              <a:ea typeface="Arial"/>
              <a:cs typeface="Arial"/>
              <a:sym typeface="Arial"/>
            </a:endParaRPr>
          </a:p>
          <a:p>
            <a:pPr marL="342900" indent="-342900">
              <a:spcBef>
                <a:spcPts val="200"/>
              </a:spcBef>
              <a:buClr>
                <a:srgbClr val="0000FF"/>
              </a:buClr>
              <a:buSzPct val="90000"/>
              <a:buChar char="▪"/>
            </a:pPr>
            <a:r>
              <a:t>Der Gemeindienst des Clubs nimmt zu einer Grundschule oder zum Schulamt einer Gemeinde Kontakt auf. Dann folgt die Vorstellung von LLLL in einer oder mehreren Schulen.</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Sobald eine Schule sich beteiligen will, füllen Sie das Bestellformular aus, dieses finden Sie unter </a:t>
            </a:r>
            <a:r>
              <a:rPr u="sng">
                <a:solidFill>
                  <a:srgbClr val="0000FF"/>
                </a:solidFill>
                <a:uFill>
                  <a:solidFill>
                    <a:srgbClr val="0000FF"/>
                  </a:solidFill>
                </a:uFill>
                <a:hlinkClick r:id="rId2"/>
              </a:rPr>
              <a:t>www.rotary4l.org/downloads/</a:t>
            </a:r>
            <a:r>
              <a:t>. Bitte faxen oder mailen Sie es anschliessend an RDG. </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Der erforderliche Betrag für Ihre Beteiligung wird durch RDG vom Konto Ihres Clubs oder Ihres Fördervereins abgebucht. Sie erhalten eine Zuwendungsbescheinigung. </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Der Dialog mit der Schule und mit den Schulkindern ist sehr wichtig. Hilfreich sind auch Vorschläge für die Planung im nächsten Jahr. Wir sind Ihnen dankbar, wenn Sie dieses Feedback auch an RDG weiterleiten.</a:t>
            </a:r>
          </a:p>
        </p:txBody>
      </p:sp>
      <p:sp>
        <p:nvSpPr>
          <p:cNvPr id="138" name="WordArt 5"/>
          <p:cNvSpPr txBox="1"/>
          <p:nvPr/>
        </p:nvSpPr>
        <p:spPr>
          <a:xfrm>
            <a:off x="84221" y="1916832"/>
            <a:ext cx="1027153" cy="385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r>
              <a:t>Durchführung</a:t>
            </a:r>
          </a:p>
        </p:txBody>
      </p:sp>
      <p:sp>
        <p:nvSpPr>
          <p:cNvPr id="139" name="WordArt 6"/>
          <p:cNvSpPr txBox="1"/>
          <p:nvPr/>
        </p:nvSpPr>
        <p:spPr>
          <a:xfrm>
            <a:off x="84221" y="4941168"/>
            <a:ext cx="1122442" cy="385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r>
              <a:rPr dirty="0" err="1"/>
              <a:t>Nachbereitung</a:t>
            </a:r>
            <a:endParaRPr dirty="0"/>
          </a:p>
        </p:txBody>
      </p:sp>
      <p:sp>
        <p:nvSpPr>
          <p:cNvPr id="140" name="Rectangle 2"/>
          <p:cNvSpPr txBox="1">
            <a:spLocks noGrp="1"/>
          </p:cNvSpPr>
          <p:nvPr>
            <p:ph type="title"/>
          </p:nvPr>
        </p:nvSpPr>
        <p:spPr>
          <a:xfrm>
            <a:off x="2358189" y="274638"/>
            <a:ext cx="3106774" cy="1143002"/>
          </a:xfrm>
          <a:prstGeom prst="rect">
            <a:avLst/>
          </a:prstGeom>
        </p:spPr>
        <p:txBody>
          <a:bodyPr>
            <a:normAutofit fontScale="90000"/>
          </a:bodyPr>
          <a:lstStyle/>
          <a:p>
            <a:pPr defTabSz="777240">
              <a:defRPr sz="2380"/>
            </a:pPr>
            <a:r>
              <a:rPr dirty="0" err="1"/>
              <a:t>Systematisches</a:t>
            </a:r>
            <a:r>
              <a:rPr dirty="0"/>
              <a:t> </a:t>
            </a:r>
            <a:r>
              <a:rPr dirty="0" err="1"/>
              <a:t>Vorgehen</a:t>
            </a:r>
            <a:r>
              <a:rPr dirty="0"/>
              <a:t> </a:t>
            </a:r>
            <a:r>
              <a:rPr dirty="0" err="1"/>
              <a:t>im</a:t>
            </a:r>
            <a:r>
              <a:rPr dirty="0"/>
              <a:t> </a:t>
            </a:r>
            <a:r>
              <a:rPr dirty="0" err="1"/>
              <a:t>Überblick</a:t>
            </a:r>
            <a:r>
              <a:rPr dirty="0"/>
              <a:t>:</a:t>
            </a:r>
            <a:br>
              <a:rPr dirty="0"/>
            </a:br>
            <a:r>
              <a:rPr dirty="0" err="1"/>
              <a:t>einfache</a:t>
            </a:r>
            <a:r>
              <a:rPr dirty="0"/>
              <a:t> </a:t>
            </a:r>
            <a:r>
              <a:rPr dirty="0" err="1"/>
              <a:t>Handhabung</a:t>
            </a:r>
            <a:r>
              <a:rPr dirty="0"/>
              <a:t>, </a:t>
            </a:r>
          </a:p>
          <a:p>
            <a:pPr defTabSz="777240">
              <a:defRPr sz="2380"/>
            </a:pPr>
            <a:r>
              <a:rPr dirty="0" err="1"/>
              <a:t>garantierter</a:t>
            </a:r>
            <a:r>
              <a:rPr dirty="0"/>
              <a:t> </a:t>
            </a:r>
            <a:r>
              <a:rPr dirty="0" err="1"/>
              <a:t>Erfolg</a:t>
            </a:r>
            <a:r>
              <a:rPr dirty="0"/>
              <a:t> (2)</a:t>
            </a:r>
          </a:p>
        </p:txBody>
      </p:sp>
      <p:pic>
        <p:nvPicPr>
          <p:cNvPr id="7" name="Grafik 6">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74849" y="240984"/>
            <a:ext cx="1316990" cy="1210310"/>
          </a:xfrm>
          <a:prstGeom prst="rect">
            <a:avLst/>
          </a:prstGeom>
        </p:spPr>
      </p:pic>
      <p:sp>
        <p:nvSpPr>
          <p:cNvPr id="8" name="WordArt 6">
            <a:extLst>
              <a:ext uri="{FF2B5EF4-FFF2-40B4-BE49-F238E27FC236}">
                <a16:creationId xmlns:a16="http://schemas.microsoft.com/office/drawing/2014/main" id="{8F92C8E9-1C65-254E-46FE-1AAAC007120C}"/>
              </a:ext>
            </a:extLst>
          </p:cNvPr>
          <p:cNvSpPr txBox="1"/>
          <p:nvPr/>
        </p:nvSpPr>
        <p:spPr>
          <a:xfrm>
            <a:off x="84221" y="4941168"/>
            <a:ext cx="1027152" cy="385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oliennummernplatzhalter 5"/>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143" name="Rectangle 3"/>
          <p:cNvSpPr txBox="1"/>
          <p:nvPr/>
        </p:nvSpPr>
        <p:spPr>
          <a:xfrm>
            <a:off x="1474469" y="1600201"/>
            <a:ext cx="7166610" cy="4801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500"/>
              </a:spcBef>
              <a:defRPr sz="2000" b="1"/>
            </a:pPr>
            <a:r>
              <a:t>Aufgaben des Rotary Clubs		Für Sie vorbereitet*</a:t>
            </a:r>
            <a:endParaRPr>
              <a:latin typeface="Arial"/>
              <a:ea typeface="Arial"/>
              <a:cs typeface="Arial"/>
              <a:sym typeface="Arial"/>
            </a:endParaRPr>
          </a:p>
          <a:p>
            <a:pPr marL="342900" indent="-342900">
              <a:spcBef>
                <a:spcPts val="200"/>
              </a:spcBef>
              <a:buClr>
                <a:srgbClr val="0000FF"/>
              </a:buClr>
              <a:buSzPct val="90000"/>
              <a:buChar char="▪"/>
            </a:pPr>
            <a:r>
              <a:t>Benennung 1 Projektverantwortliche/r	</a:t>
            </a:r>
            <a:endParaRPr>
              <a:latin typeface="Arial"/>
              <a:ea typeface="Arial"/>
              <a:cs typeface="Arial"/>
              <a:sym typeface="Arial"/>
            </a:endParaRPr>
          </a:p>
          <a:p>
            <a:pPr marL="342900" indent="-342900">
              <a:spcBef>
                <a:spcPts val="200"/>
              </a:spcBef>
              <a:buClr>
                <a:srgbClr val="0000FF"/>
              </a:buClr>
              <a:buSzPct val="90000"/>
              <a:buChar char="▪"/>
            </a:pPr>
            <a:r>
              <a:t>Identifikation von Schulen/Ansprech-</a:t>
            </a:r>
            <a:br/>
            <a:r>
              <a:t>partnern in der Region</a:t>
            </a:r>
            <a:endParaRPr>
              <a:latin typeface="Arial"/>
              <a:ea typeface="Arial"/>
              <a:cs typeface="Arial"/>
              <a:sym typeface="Arial"/>
            </a:endParaRPr>
          </a:p>
          <a:p>
            <a:pPr marL="342900" indent="-342900">
              <a:spcBef>
                <a:spcPts val="200"/>
              </a:spcBef>
              <a:buClr>
                <a:srgbClr val="0000FF"/>
              </a:buClr>
              <a:buSzPct val="90000"/>
              <a:buChar char="▪"/>
            </a:pPr>
            <a:r>
              <a:t>Festlegung Spendenbudget </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Ansprache von Schulamt	oder Schulen	Musteranschreiben</a:t>
            </a:r>
            <a:br/>
            <a:r>
              <a:t>Präsentation Projekt inkl. Musterbücher	Musterbücher</a:t>
            </a:r>
          </a:p>
          <a:p>
            <a:pPr marL="342900" indent="-342900">
              <a:spcBef>
                <a:spcPts val="200"/>
              </a:spcBef>
              <a:buClr>
                <a:srgbClr val="0000FF"/>
              </a:buClr>
              <a:buSzPct val="90000"/>
              <a:buChar char="▪"/>
            </a:pPr>
            <a:r>
              <a:t>Bestellformular an RDG faxen/mailen	Bestellformular</a:t>
            </a:r>
            <a:endParaRPr>
              <a:latin typeface="Arial"/>
              <a:ea typeface="Arial"/>
              <a:cs typeface="Arial"/>
              <a:sym typeface="Arial"/>
            </a:endParaRPr>
          </a:p>
          <a:p>
            <a:pPr marL="342900" indent="-342900">
              <a:spcBef>
                <a:spcPts val="200"/>
              </a:spcBef>
              <a:buClr>
                <a:srgbClr val="0000FF"/>
              </a:buClr>
              <a:buSzPct val="90000"/>
              <a:buChar char="▪"/>
            </a:pPr>
            <a:r>
              <a:t>Erhalt Bücher und Übergabe in Schule	Pressemitteilung</a:t>
            </a:r>
            <a:endParaRPr>
              <a:latin typeface="Arial"/>
              <a:ea typeface="Arial"/>
              <a:cs typeface="Arial"/>
              <a:sym typeface="Arial"/>
            </a:endParaRPr>
          </a:p>
          <a:p>
            <a:pPr marL="342900" indent="-342900">
              <a:spcBef>
                <a:spcPts val="200"/>
              </a:spcBef>
              <a:buClr>
                <a:srgbClr val="0000FF"/>
              </a:buClr>
              <a:buSzPct val="90000"/>
              <a:buChar char="▪"/>
            </a:pPr>
            <a:r>
              <a:t>Abschlussbesprechung / Feedback</a:t>
            </a:r>
            <a:endParaRPr>
              <a:latin typeface="Arial"/>
              <a:ea typeface="Arial"/>
              <a:cs typeface="Arial"/>
              <a:sym typeface="Arial"/>
            </a:endParaRPr>
          </a:p>
          <a:p>
            <a:pPr marL="342900" indent="-342900">
              <a:spcBef>
                <a:spcPts val="200"/>
              </a:spcBef>
              <a:buClr>
                <a:srgbClr val="0000FF"/>
              </a:buClr>
              <a:buSzPct val="90000"/>
              <a:buChar char="▪"/>
              <a:defRPr sz="800"/>
            </a:pPr>
            <a:endParaRPr>
              <a:latin typeface="Arial"/>
              <a:ea typeface="Arial"/>
              <a:cs typeface="Arial"/>
              <a:sym typeface="Arial"/>
            </a:endParaRPr>
          </a:p>
          <a:p>
            <a:pPr marL="342900" indent="-342900">
              <a:spcBef>
                <a:spcPts val="200"/>
              </a:spcBef>
              <a:buClr>
                <a:srgbClr val="0000FF"/>
              </a:buClr>
              <a:buSzPct val="90000"/>
              <a:buChar char="▪"/>
            </a:pPr>
            <a:r>
              <a:t>Auswertung Feedback der Schule und</a:t>
            </a:r>
            <a:br/>
            <a:r>
              <a:t>Übersendung an Distrikt</a:t>
            </a:r>
            <a:endParaRPr>
              <a:latin typeface="Arial"/>
              <a:ea typeface="Arial"/>
              <a:cs typeface="Arial"/>
              <a:sym typeface="Arial"/>
            </a:endParaRPr>
          </a:p>
          <a:p>
            <a:pPr marL="342900" indent="-342900">
              <a:spcBef>
                <a:spcPts val="200"/>
              </a:spcBef>
              <a:buClr>
                <a:srgbClr val="0000FF"/>
              </a:buClr>
              <a:buSzPct val="90000"/>
              <a:buChar char="▪"/>
            </a:pPr>
            <a:r>
              <a:t>Planung für nächstes Jahr </a:t>
            </a:r>
            <a:endParaRPr>
              <a:latin typeface="Arial"/>
              <a:ea typeface="Arial"/>
              <a:cs typeface="Arial"/>
              <a:sym typeface="Arial"/>
            </a:endParaRPr>
          </a:p>
          <a:p>
            <a:pPr marL="342900" indent="-342900">
              <a:spcBef>
                <a:spcPts val="200"/>
              </a:spcBef>
              <a:defRPr sz="800"/>
            </a:pPr>
            <a:endParaRPr>
              <a:latin typeface="Arial"/>
              <a:ea typeface="Arial"/>
              <a:cs typeface="Arial"/>
              <a:sym typeface="Arial"/>
            </a:endParaRPr>
          </a:p>
          <a:p>
            <a:pPr marL="342900" indent="-342900">
              <a:spcBef>
                <a:spcPts val="200"/>
              </a:spcBef>
              <a:defRPr sz="1400"/>
            </a:pPr>
            <a:r>
              <a:t>* Verfügbar auf www.rotary4L.org</a:t>
            </a:r>
          </a:p>
        </p:txBody>
      </p:sp>
      <p:sp>
        <p:nvSpPr>
          <p:cNvPr id="144" name="WordArt 4"/>
          <p:cNvSpPr txBox="1"/>
          <p:nvPr/>
        </p:nvSpPr>
        <p:spPr>
          <a:xfrm>
            <a:off x="228601" y="2060575"/>
            <a:ext cx="1030290" cy="385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r>
              <a:rPr dirty="0" err="1"/>
              <a:t>Vorbereitung</a:t>
            </a:r>
            <a:endParaRPr dirty="0"/>
          </a:p>
        </p:txBody>
      </p:sp>
      <p:sp>
        <p:nvSpPr>
          <p:cNvPr id="145" name="WordArt 5"/>
          <p:cNvSpPr txBox="1"/>
          <p:nvPr/>
        </p:nvSpPr>
        <p:spPr>
          <a:xfrm>
            <a:off x="228600" y="3357562"/>
            <a:ext cx="1057275" cy="385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r>
              <a:t>Durchführung</a:t>
            </a:r>
          </a:p>
        </p:txBody>
      </p:sp>
      <p:sp>
        <p:nvSpPr>
          <p:cNvPr id="146" name="WordArt 6"/>
          <p:cNvSpPr txBox="1"/>
          <p:nvPr/>
        </p:nvSpPr>
        <p:spPr>
          <a:xfrm>
            <a:off x="228601" y="5000625"/>
            <a:ext cx="1030290" cy="385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420623">
              <a:defRPr sz="1300">
                <a:ln w="9525" cap="flat">
                  <a:solidFill>
                    <a:srgbClr val="000000"/>
                  </a:solidFill>
                  <a:prstDash val="solid"/>
                  <a:round/>
                </a:ln>
              </a:defRPr>
            </a:lvl1pPr>
          </a:lstStyle>
          <a:p>
            <a:r>
              <a:rPr dirty="0" err="1"/>
              <a:t>Nachbereitung</a:t>
            </a:r>
            <a:endParaRPr dirty="0"/>
          </a:p>
        </p:txBody>
      </p:sp>
      <p:sp>
        <p:nvSpPr>
          <p:cNvPr id="147" name="Rectangle 2"/>
          <p:cNvSpPr txBox="1">
            <a:spLocks noGrp="1"/>
          </p:cNvSpPr>
          <p:nvPr>
            <p:ph type="title"/>
          </p:nvPr>
        </p:nvSpPr>
        <p:spPr>
          <a:xfrm>
            <a:off x="2526632" y="274638"/>
            <a:ext cx="2915199" cy="1143002"/>
          </a:xfrm>
          <a:prstGeom prst="rect">
            <a:avLst/>
          </a:prstGeom>
        </p:spPr>
        <p:txBody>
          <a:bodyPr>
            <a:normAutofit fontScale="90000"/>
          </a:bodyPr>
          <a:lstStyle/>
          <a:p>
            <a:pPr defTabSz="768095">
              <a:defRPr sz="2351"/>
            </a:pPr>
            <a:r>
              <a:t>Systematisches Vorgehen im Überblick:</a:t>
            </a:r>
            <a:br/>
            <a:r>
              <a:t>einfache Handhabung, </a:t>
            </a:r>
          </a:p>
          <a:p>
            <a:pPr defTabSz="768095">
              <a:defRPr sz="2351"/>
            </a:pPr>
            <a:r>
              <a:t>garantierter Erfolg</a:t>
            </a:r>
          </a:p>
        </p:txBody>
      </p:sp>
      <p:pic>
        <p:nvPicPr>
          <p:cNvPr id="8" name="Grafik 7">
            <a:extLst>
              <a:ext uri="{FF2B5EF4-FFF2-40B4-BE49-F238E27FC236}">
                <a16:creationId xmlns:a16="http://schemas.microsoft.com/office/drawing/2014/main" id="{211AB204-C3C6-6A14-BEB7-D970DC5DEEAF}"/>
              </a:ext>
            </a:extLst>
          </p:cNvPr>
          <p:cNvPicPr>
            <a:picLocks noChangeAspect="1"/>
          </p:cNvPicPr>
          <p:nvPr/>
        </p:nvPicPr>
        <p:blipFill>
          <a:blip r:embed="rId2"/>
          <a:stretch>
            <a:fillRect/>
          </a:stretch>
        </p:blipFill>
        <p:spPr>
          <a:xfrm>
            <a:off x="508568" y="198121"/>
            <a:ext cx="1316990" cy="121031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Inhaltsplatzhalter 1"/>
          <p:cNvSpPr txBox="1">
            <a:spLocks noGrp="1"/>
          </p:cNvSpPr>
          <p:nvPr>
            <p:ph type="body" idx="1"/>
          </p:nvPr>
        </p:nvSpPr>
        <p:spPr>
          <a:xfrm>
            <a:off x="457200" y="1600200"/>
            <a:ext cx="8229600" cy="4525963"/>
          </a:xfrm>
          <a:prstGeom prst="rect">
            <a:avLst/>
          </a:prstGeom>
        </p:spPr>
        <p:txBody>
          <a:bodyPr/>
          <a:lstStyle/>
          <a:p>
            <a:pPr marL="305179" indent="-305179" defTabSz="813816">
              <a:spcBef>
                <a:spcPts val="400"/>
              </a:spcBef>
              <a:buSzTx/>
              <a:buNone/>
              <a:defRPr sz="1700" b="1"/>
            </a:pPr>
            <a:r>
              <a:rPr dirty="0"/>
              <a:t>	1. </a:t>
            </a:r>
            <a:r>
              <a:rPr dirty="0" err="1"/>
              <a:t>Gewinnen</a:t>
            </a:r>
            <a:r>
              <a:rPr dirty="0"/>
              <a:t> von </a:t>
            </a:r>
            <a:r>
              <a:rPr dirty="0" err="1"/>
              <a:t>Schulklassen</a:t>
            </a:r>
            <a:r>
              <a:rPr dirty="0"/>
              <a:t> </a:t>
            </a:r>
          </a:p>
          <a:p>
            <a:pPr marL="305179" indent="-305179" algn="just" defTabSz="813816">
              <a:spcBef>
                <a:spcPts val="400"/>
              </a:spcBef>
              <a:buSzTx/>
              <a:buNone/>
              <a:defRPr sz="1700" b="1"/>
            </a:pPr>
            <a:r>
              <a:rPr dirty="0"/>
              <a:t>	</a:t>
            </a:r>
            <a:r>
              <a:rPr b="0" dirty="0"/>
              <a:t>Bitte </a:t>
            </a:r>
            <a:r>
              <a:rPr b="0" dirty="0" err="1"/>
              <a:t>sprechen</a:t>
            </a:r>
            <a:r>
              <a:rPr b="0" dirty="0"/>
              <a:t> Sie </a:t>
            </a:r>
            <a:r>
              <a:rPr b="0" dirty="0" err="1"/>
              <a:t>Schulämter</a:t>
            </a:r>
            <a:r>
              <a:rPr b="0" dirty="0"/>
              <a:t>, </a:t>
            </a:r>
            <a:r>
              <a:rPr b="0" dirty="0" err="1"/>
              <a:t>Schulen</a:t>
            </a:r>
            <a:r>
              <a:rPr b="0" dirty="0"/>
              <a:t> (</a:t>
            </a:r>
            <a:r>
              <a:rPr b="0" dirty="0" err="1"/>
              <a:t>z.B.</a:t>
            </a:r>
            <a:r>
              <a:rPr b="0" dirty="0"/>
              <a:t> </a:t>
            </a:r>
            <a:r>
              <a:rPr b="0" dirty="0" err="1"/>
              <a:t>über</a:t>
            </a:r>
            <a:r>
              <a:rPr b="0" dirty="0"/>
              <a:t> </a:t>
            </a:r>
            <a:r>
              <a:rPr b="0" dirty="0" err="1"/>
              <a:t>Schulleiterkonferenzen</a:t>
            </a:r>
            <a:r>
              <a:rPr b="0" dirty="0"/>
              <a:t>) </a:t>
            </a:r>
            <a:r>
              <a:rPr b="0" dirty="0" err="1"/>
              <a:t>oder</a:t>
            </a:r>
            <a:r>
              <a:rPr b="0" dirty="0"/>
              <a:t> Lehrer in </a:t>
            </a:r>
            <a:r>
              <a:rPr b="0" dirty="0" err="1"/>
              <a:t>Ihrer</a:t>
            </a:r>
            <a:r>
              <a:rPr b="0" dirty="0"/>
              <a:t> Region an </a:t>
            </a:r>
            <a:r>
              <a:rPr b="0" dirty="0" err="1"/>
              <a:t>mit</a:t>
            </a:r>
            <a:r>
              <a:rPr b="0" dirty="0"/>
              <a:t> dem </a:t>
            </a:r>
            <a:r>
              <a:rPr b="0" dirty="0" err="1"/>
              <a:t>Angebot</a:t>
            </a:r>
            <a:r>
              <a:rPr b="0" dirty="0"/>
              <a:t>, </a:t>
            </a:r>
            <a:r>
              <a:rPr b="0" dirty="0" err="1"/>
              <a:t>kostenlos</a:t>
            </a:r>
            <a:r>
              <a:rPr b="0" dirty="0"/>
              <a:t> </a:t>
            </a:r>
            <a:r>
              <a:rPr b="0" dirty="0" err="1"/>
              <a:t>Lehrmaterial</a:t>
            </a:r>
            <a:r>
              <a:rPr b="0" dirty="0"/>
              <a:t> </a:t>
            </a:r>
            <a:r>
              <a:rPr b="0" dirty="0" err="1"/>
              <a:t>zur</a:t>
            </a:r>
            <a:r>
              <a:rPr b="0" dirty="0"/>
              <a:t> </a:t>
            </a:r>
            <a:r>
              <a:rPr b="0" dirty="0" err="1"/>
              <a:t>Förderung</a:t>
            </a:r>
            <a:r>
              <a:rPr b="0" dirty="0"/>
              <a:t> des Lese</a:t>
            </a:r>
            <a:r>
              <a:rPr lang="de-DE" b="0" dirty="0"/>
              <a:t>-Sinn-</a:t>
            </a:r>
            <a:r>
              <a:rPr lang="de-DE" b="0" dirty="0" err="1"/>
              <a:t>Verständnises</a:t>
            </a:r>
            <a:r>
              <a:rPr b="0" dirty="0"/>
              <a:t> der Kinder </a:t>
            </a:r>
            <a:r>
              <a:rPr b="0" dirty="0" err="1"/>
              <a:t>zur</a:t>
            </a:r>
            <a:r>
              <a:rPr b="0" dirty="0"/>
              <a:t> </a:t>
            </a:r>
            <a:r>
              <a:rPr b="0" dirty="0" err="1"/>
              <a:t>Verfügung</a:t>
            </a:r>
            <a:r>
              <a:rPr b="0" dirty="0"/>
              <a:t> </a:t>
            </a:r>
            <a:r>
              <a:rPr b="0" dirty="0" err="1"/>
              <a:t>zu</a:t>
            </a:r>
            <a:r>
              <a:rPr b="0" dirty="0"/>
              <a:t> </a:t>
            </a:r>
            <a:r>
              <a:rPr b="0" dirty="0" err="1"/>
              <a:t>stellen</a:t>
            </a:r>
            <a:r>
              <a:rPr b="0" dirty="0"/>
              <a:t>. </a:t>
            </a:r>
          </a:p>
          <a:p>
            <a:pPr marL="661224" lvl="1" indent="-254316" algn="just" defTabSz="813816">
              <a:spcBef>
                <a:spcPts val="400"/>
              </a:spcBef>
              <a:buClr>
                <a:srgbClr val="0001FF"/>
              </a:buClr>
              <a:buFont typeface="Calibri"/>
              <a:defRPr sz="1700"/>
            </a:pPr>
            <a:r>
              <a:rPr dirty="0" err="1"/>
              <a:t>Jedes</a:t>
            </a:r>
            <a:r>
              <a:rPr dirty="0"/>
              <a:t> Kind </a:t>
            </a:r>
            <a:r>
              <a:rPr dirty="0" err="1"/>
              <a:t>bekommt</a:t>
            </a:r>
            <a:r>
              <a:rPr dirty="0"/>
              <a:t> </a:t>
            </a:r>
            <a:r>
              <a:rPr dirty="0" err="1"/>
              <a:t>ein</a:t>
            </a:r>
            <a:r>
              <a:rPr dirty="0"/>
              <a:t> </a:t>
            </a:r>
            <a:r>
              <a:rPr dirty="0" err="1"/>
              <a:t>persönliches</a:t>
            </a:r>
            <a:r>
              <a:rPr dirty="0"/>
              <a:t> </a:t>
            </a:r>
            <a:r>
              <a:rPr dirty="0" err="1"/>
              <a:t>Lesebuch</a:t>
            </a:r>
            <a:r>
              <a:rPr dirty="0"/>
              <a:t> </a:t>
            </a:r>
            <a:r>
              <a:rPr dirty="0" err="1"/>
              <a:t>geschenkt</a:t>
            </a:r>
            <a:r>
              <a:rPr dirty="0"/>
              <a:t>, in das sein Name </a:t>
            </a:r>
            <a:r>
              <a:rPr dirty="0" err="1"/>
              <a:t>eingetragen</a:t>
            </a:r>
            <a:r>
              <a:rPr dirty="0"/>
              <a:t> </a:t>
            </a:r>
            <a:r>
              <a:rPr dirty="0" err="1"/>
              <a:t>wird</a:t>
            </a:r>
            <a:r>
              <a:rPr dirty="0"/>
              <a:t>. </a:t>
            </a:r>
            <a:r>
              <a:rPr b="1" u="sng" dirty="0"/>
              <a:t>Oft </a:t>
            </a:r>
            <a:r>
              <a:rPr b="1" u="sng" dirty="0" err="1"/>
              <a:t>ist</a:t>
            </a:r>
            <a:r>
              <a:rPr b="1" u="sng" dirty="0"/>
              <a:t> dies das </a:t>
            </a:r>
            <a:r>
              <a:rPr b="1" u="sng" dirty="0" err="1"/>
              <a:t>erste</a:t>
            </a:r>
            <a:r>
              <a:rPr b="1" u="sng" dirty="0"/>
              <a:t> Buch </a:t>
            </a:r>
            <a:r>
              <a:rPr lang="de-DE" b="1" u="sng" dirty="0"/>
              <a:t>eines</a:t>
            </a:r>
            <a:r>
              <a:rPr b="1" u="sng" dirty="0"/>
              <a:t> </a:t>
            </a:r>
            <a:r>
              <a:rPr b="1" u="sng" dirty="0" err="1"/>
              <a:t>Kindes</a:t>
            </a:r>
            <a:r>
              <a:rPr b="1" u="sng" dirty="0"/>
              <a:t>. </a:t>
            </a:r>
          </a:p>
          <a:p>
            <a:pPr marL="661224" lvl="1" indent="-254316" algn="just" defTabSz="813816">
              <a:spcBef>
                <a:spcPts val="400"/>
              </a:spcBef>
              <a:buClr>
                <a:srgbClr val="0001FF"/>
              </a:buClr>
              <a:buFont typeface="Calibri"/>
              <a:defRPr sz="1700"/>
            </a:pPr>
            <a:r>
              <a:rPr dirty="0"/>
              <a:t>Lehrer </a:t>
            </a:r>
            <a:r>
              <a:rPr dirty="0" err="1"/>
              <a:t>erhalten</a:t>
            </a:r>
            <a:r>
              <a:rPr dirty="0"/>
              <a:t> </a:t>
            </a:r>
            <a:r>
              <a:rPr dirty="0" err="1"/>
              <a:t>professionell</a:t>
            </a:r>
            <a:r>
              <a:rPr dirty="0"/>
              <a:t> </a:t>
            </a:r>
            <a:r>
              <a:rPr dirty="0" err="1"/>
              <a:t>aufbereitetes</a:t>
            </a:r>
            <a:r>
              <a:rPr dirty="0"/>
              <a:t> </a:t>
            </a:r>
            <a:r>
              <a:rPr dirty="0" err="1"/>
              <a:t>Unterrichtsmaterial</a:t>
            </a:r>
            <a:endParaRPr dirty="0"/>
          </a:p>
          <a:p>
            <a:pPr marL="305179" indent="-305179" algn="just" defTabSz="813816">
              <a:spcBef>
                <a:spcPts val="400"/>
              </a:spcBef>
              <a:buSzTx/>
              <a:buNone/>
              <a:defRPr sz="1700"/>
            </a:pPr>
            <a:r>
              <a:rPr dirty="0"/>
              <a:t>	</a:t>
            </a:r>
            <a:r>
              <a:rPr u="sng" dirty="0" err="1"/>
              <a:t>Belegexemplare</a:t>
            </a:r>
            <a:r>
              <a:rPr u="sng" dirty="0"/>
              <a:t>:</a:t>
            </a:r>
            <a:br>
              <a:rPr u="sng" dirty="0"/>
            </a:br>
            <a:r>
              <a:rPr dirty="0" err="1"/>
              <a:t>Jeder</a:t>
            </a:r>
            <a:r>
              <a:rPr dirty="0"/>
              <a:t> Club hat </a:t>
            </a:r>
            <a:r>
              <a:rPr dirty="0" err="1"/>
              <a:t>ein</a:t>
            </a:r>
            <a:r>
              <a:rPr dirty="0"/>
              <a:t> </a:t>
            </a:r>
            <a:r>
              <a:rPr dirty="0" err="1"/>
              <a:t>Infopaket</a:t>
            </a:r>
            <a:r>
              <a:rPr dirty="0"/>
              <a:t> </a:t>
            </a:r>
            <a:r>
              <a:rPr dirty="0" err="1"/>
              <a:t>mit</a:t>
            </a:r>
            <a:r>
              <a:rPr dirty="0"/>
              <a:t> </a:t>
            </a:r>
            <a:r>
              <a:rPr dirty="0" err="1"/>
              <a:t>Schüler</a:t>
            </a:r>
            <a:r>
              <a:rPr dirty="0"/>
              <a:t>- und </a:t>
            </a:r>
            <a:r>
              <a:rPr dirty="0" err="1"/>
              <a:t>Lehrerbüchern</a:t>
            </a:r>
            <a:r>
              <a:rPr dirty="0"/>
              <a:t> </a:t>
            </a:r>
            <a:r>
              <a:rPr dirty="0" err="1"/>
              <a:t>als</a:t>
            </a:r>
            <a:r>
              <a:rPr dirty="0"/>
              <a:t> </a:t>
            </a:r>
            <a:r>
              <a:rPr dirty="0" err="1"/>
              <a:t>Beleg-exemplare</a:t>
            </a:r>
            <a:r>
              <a:rPr dirty="0"/>
              <a:t> </a:t>
            </a:r>
            <a:r>
              <a:rPr dirty="0" err="1"/>
              <a:t>erhalten</a:t>
            </a:r>
            <a:r>
              <a:rPr dirty="0"/>
              <a:t>. Bei </a:t>
            </a:r>
            <a:r>
              <a:rPr dirty="0" err="1"/>
              <a:t>Bedarf</a:t>
            </a:r>
            <a:r>
              <a:rPr dirty="0"/>
              <a:t> </a:t>
            </a:r>
            <a:r>
              <a:rPr dirty="0" err="1"/>
              <a:t>können</a:t>
            </a:r>
            <a:r>
              <a:rPr dirty="0"/>
              <a:t> </a:t>
            </a:r>
            <a:r>
              <a:rPr dirty="0" err="1"/>
              <a:t>weitere</a:t>
            </a:r>
            <a:r>
              <a:rPr dirty="0"/>
              <a:t> </a:t>
            </a:r>
            <a:r>
              <a:rPr dirty="0" err="1"/>
              <a:t>Infopakete</a:t>
            </a:r>
            <a:r>
              <a:rPr dirty="0"/>
              <a:t> </a:t>
            </a:r>
            <a:r>
              <a:rPr dirty="0" err="1"/>
              <a:t>bei</a:t>
            </a:r>
            <a:r>
              <a:rPr dirty="0"/>
              <a:t> RDG </a:t>
            </a:r>
            <a:r>
              <a:rPr dirty="0" err="1"/>
              <a:t>bestellt</a:t>
            </a:r>
            <a:r>
              <a:rPr dirty="0"/>
              <a:t> </a:t>
            </a:r>
            <a:r>
              <a:rPr dirty="0" err="1"/>
              <a:t>werden</a:t>
            </a:r>
            <a:r>
              <a:rPr dirty="0"/>
              <a:t>. </a:t>
            </a:r>
            <a:r>
              <a:rPr dirty="0" err="1"/>
              <a:t>Diese</a:t>
            </a:r>
            <a:r>
              <a:rPr dirty="0"/>
              <a:t> </a:t>
            </a:r>
            <a:r>
              <a:rPr dirty="0" err="1"/>
              <a:t>kosten</a:t>
            </a:r>
            <a:r>
              <a:rPr dirty="0"/>
              <a:t> 45 EUR. </a:t>
            </a:r>
          </a:p>
          <a:p>
            <a:pPr marL="305179" indent="-305179" algn="just" defTabSz="813816">
              <a:spcBef>
                <a:spcPts val="400"/>
              </a:spcBef>
              <a:buSzTx/>
              <a:buNone/>
              <a:defRPr sz="1700"/>
            </a:pPr>
            <a:r>
              <a:rPr dirty="0"/>
              <a:t>	</a:t>
            </a:r>
            <a:r>
              <a:rPr dirty="0" err="1"/>
              <a:t>Alternativ</a:t>
            </a:r>
            <a:r>
              <a:rPr dirty="0"/>
              <a:t> </a:t>
            </a:r>
            <a:r>
              <a:rPr dirty="0" err="1"/>
              <a:t>können</a:t>
            </a:r>
            <a:r>
              <a:rPr dirty="0"/>
              <a:t> Sie </a:t>
            </a:r>
            <a:r>
              <a:rPr dirty="0" err="1"/>
              <a:t>vorab</a:t>
            </a:r>
            <a:r>
              <a:rPr dirty="0"/>
              <a:t> </a:t>
            </a:r>
            <a:r>
              <a:rPr dirty="0" err="1"/>
              <a:t>einen</a:t>
            </a:r>
            <a:r>
              <a:rPr dirty="0"/>
              <a:t> </a:t>
            </a:r>
            <a:r>
              <a:rPr dirty="0" err="1"/>
              <a:t>Klassensatz</a:t>
            </a:r>
            <a:r>
              <a:rPr dirty="0"/>
              <a:t> </a:t>
            </a:r>
            <a:r>
              <a:rPr dirty="0" err="1"/>
              <a:t>bei</a:t>
            </a:r>
            <a:r>
              <a:rPr dirty="0"/>
              <a:t> RDG </a:t>
            </a:r>
            <a:r>
              <a:rPr dirty="0" err="1"/>
              <a:t>bestellen</a:t>
            </a:r>
            <a:r>
              <a:rPr dirty="0"/>
              <a:t>, </a:t>
            </a:r>
            <a:r>
              <a:rPr dirty="0" err="1"/>
              <a:t>diesen</a:t>
            </a:r>
            <a:r>
              <a:rPr dirty="0"/>
              <a:t> </a:t>
            </a:r>
            <a:r>
              <a:rPr dirty="0" err="1"/>
              <a:t>Schulen</a:t>
            </a:r>
            <a:r>
              <a:rPr dirty="0"/>
              <a:t> </a:t>
            </a:r>
            <a:r>
              <a:rPr dirty="0" err="1"/>
              <a:t>als</a:t>
            </a:r>
            <a:r>
              <a:rPr dirty="0"/>
              <a:t> Muster </a:t>
            </a:r>
            <a:r>
              <a:rPr dirty="0" err="1"/>
              <a:t>zeigen</a:t>
            </a:r>
            <a:r>
              <a:rPr dirty="0"/>
              <a:t> und </a:t>
            </a:r>
            <a:r>
              <a:rPr dirty="0" err="1"/>
              <a:t>zuletzt</a:t>
            </a:r>
            <a:r>
              <a:rPr dirty="0"/>
              <a:t> </a:t>
            </a:r>
            <a:r>
              <a:rPr dirty="0" err="1"/>
              <a:t>verschenken</a:t>
            </a:r>
            <a:r>
              <a:rPr dirty="0"/>
              <a:t>.</a:t>
            </a:r>
          </a:p>
          <a:p>
            <a:pPr marL="305179" indent="-305179" algn="just" defTabSz="813816">
              <a:spcBef>
                <a:spcPts val="400"/>
              </a:spcBef>
              <a:buSzTx/>
              <a:buNone/>
              <a:defRPr sz="1700"/>
            </a:pPr>
            <a:r>
              <a:rPr dirty="0"/>
              <a:t> </a:t>
            </a:r>
            <a:br>
              <a:rPr dirty="0"/>
            </a:br>
            <a:endParaRPr dirty="0"/>
          </a:p>
        </p:txBody>
      </p:sp>
      <p:sp>
        <p:nvSpPr>
          <p:cNvPr id="150" name="Titel 2"/>
          <p:cNvSpPr txBox="1">
            <a:spLocks noGrp="1"/>
          </p:cNvSpPr>
          <p:nvPr>
            <p:ph type="title"/>
          </p:nvPr>
        </p:nvSpPr>
        <p:spPr>
          <a:xfrm>
            <a:off x="2322095" y="274638"/>
            <a:ext cx="2870947" cy="1143002"/>
          </a:xfrm>
          <a:prstGeom prst="rect">
            <a:avLst/>
          </a:prstGeom>
        </p:spPr>
        <p:txBody>
          <a:bodyPr>
            <a:normAutofit fontScale="90000"/>
          </a:bodyPr>
          <a:lstStyle/>
          <a:p>
            <a:r>
              <a:rPr dirty="0" err="1"/>
              <a:t>Projektdurchführung</a:t>
            </a:r>
            <a:r>
              <a:rPr dirty="0"/>
              <a:t> in </a:t>
            </a:r>
            <a:r>
              <a:rPr dirty="0" err="1"/>
              <a:t>vier</a:t>
            </a:r>
            <a:r>
              <a:rPr dirty="0"/>
              <a:t> </a:t>
            </a:r>
            <a:r>
              <a:rPr dirty="0" err="1"/>
              <a:t>Phasen</a:t>
            </a:r>
            <a:r>
              <a:rPr dirty="0"/>
              <a:t> </a:t>
            </a:r>
            <a:br>
              <a:rPr lang="de-DE" dirty="0"/>
            </a:br>
            <a:r>
              <a:rPr lang="de-DE" dirty="0">
                <a:solidFill>
                  <a:srgbClr val="FF0000"/>
                </a:solidFill>
              </a:rPr>
              <a:t>Phase 1</a:t>
            </a:r>
            <a:endParaRPr dirty="0">
              <a:solidFill>
                <a:srgbClr val="FF0000"/>
              </a:solidFill>
            </a:endParaRPr>
          </a:p>
        </p:txBody>
      </p:sp>
      <p:sp>
        <p:nvSpPr>
          <p:cNvPr id="151"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pic>
        <p:nvPicPr>
          <p:cNvPr id="5" name="Grafik 4">
            <a:extLst>
              <a:ext uri="{FF2B5EF4-FFF2-40B4-BE49-F238E27FC236}">
                <a16:creationId xmlns:a16="http://schemas.microsoft.com/office/drawing/2014/main" id="{211AB204-C3C6-6A14-BEB7-D970DC5DEEAF}"/>
              </a:ext>
            </a:extLst>
          </p:cNvPr>
          <p:cNvPicPr>
            <a:picLocks noChangeAspect="1"/>
          </p:cNvPicPr>
          <p:nvPr/>
        </p:nvPicPr>
        <p:blipFill>
          <a:blip r:embed="rId2"/>
          <a:stretch>
            <a:fillRect/>
          </a:stretch>
        </p:blipFill>
        <p:spPr>
          <a:xfrm>
            <a:off x="544663" y="274638"/>
            <a:ext cx="1316990" cy="121031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Inhaltsplatzhalter 1"/>
          <p:cNvSpPr txBox="1">
            <a:spLocks noGrp="1"/>
          </p:cNvSpPr>
          <p:nvPr>
            <p:ph type="body" idx="1"/>
          </p:nvPr>
        </p:nvSpPr>
        <p:spPr>
          <a:xfrm>
            <a:off x="457200" y="1600200"/>
            <a:ext cx="8229600" cy="4525963"/>
          </a:xfrm>
          <a:prstGeom prst="rect">
            <a:avLst/>
          </a:prstGeom>
        </p:spPr>
        <p:txBody>
          <a:bodyPr/>
          <a:lstStyle/>
          <a:p>
            <a:pPr>
              <a:buSzTx/>
              <a:buNone/>
              <a:defRPr b="1"/>
            </a:pPr>
            <a:r>
              <a:t>	2. Bestellung und Zusendung der Bücher </a:t>
            </a:r>
          </a:p>
          <a:p>
            <a:pPr algn="just">
              <a:buSzTx/>
              <a:buNone/>
            </a:pPr>
            <a:r>
              <a:t>	Bitte Bestellformular ergänzen und an RDG faxen. Die Spendenbeträge  werden abgebucht und die Bücher innerhalb von 2 Wochen geliefert. Bitte avisieren Sie Bestellungen für mehr als 30 Schulklassen.</a:t>
            </a:r>
          </a:p>
          <a:p>
            <a:pPr algn="just">
              <a:buSzTx/>
              <a:buNone/>
              <a:defRPr sz="800"/>
            </a:pPr>
            <a:endParaRPr/>
          </a:p>
          <a:p>
            <a:pPr algn="just">
              <a:buSzTx/>
              <a:buNone/>
              <a:defRPr b="1"/>
            </a:pPr>
            <a:r>
              <a:t>	3. Übergabe der Bücher </a:t>
            </a:r>
          </a:p>
          <a:p>
            <a:pPr algn="just">
              <a:buSzTx/>
              <a:buNone/>
            </a:pPr>
            <a:r>
              <a:t>	Bitte übergeben Sie das Lehrmaterial der Schule persönlich. Viele Clubs haben diese hervorragende Gelegenheit genutzt, Ihre Öffentlichkeitsarbeit durch Presseberichte zu unterstützen.</a:t>
            </a:r>
          </a:p>
          <a:p>
            <a:pPr algn="just">
              <a:buSzTx/>
              <a:buNone/>
              <a:defRPr sz="800"/>
            </a:pPr>
            <a:r>
              <a:t> </a:t>
            </a:r>
          </a:p>
          <a:p>
            <a:pPr algn="just">
              <a:buSzTx/>
              <a:buNone/>
              <a:defRPr b="1"/>
            </a:pPr>
            <a:r>
              <a:t>	4. Feedback der Schule</a:t>
            </a:r>
          </a:p>
          <a:p>
            <a:pPr algn="just">
              <a:buSzTx/>
              <a:buNone/>
            </a:pPr>
            <a:r>
              <a:t>	Aus steuerlichen Gründen benötigt RDG eine Empfangsbestätigung der Schule. Ein entsprechender Vordruck ist Bestandteil der Lieferung. Ferner bitten wir um einen (formlosen) Erfahrungsbericht der Schule.</a:t>
            </a:r>
          </a:p>
        </p:txBody>
      </p:sp>
      <p:sp>
        <p:nvSpPr>
          <p:cNvPr id="154" name="Titel 2"/>
          <p:cNvSpPr txBox="1">
            <a:spLocks noGrp="1"/>
          </p:cNvSpPr>
          <p:nvPr>
            <p:ph type="title"/>
          </p:nvPr>
        </p:nvSpPr>
        <p:spPr>
          <a:xfrm>
            <a:off x="2322094" y="274638"/>
            <a:ext cx="3037735" cy="1143002"/>
          </a:xfrm>
          <a:prstGeom prst="rect">
            <a:avLst/>
          </a:prstGeom>
        </p:spPr>
        <p:txBody>
          <a:bodyPr/>
          <a:lstStyle/>
          <a:p>
            <a:r>
              <a:rPr dirty="0"/>
              <a:t> </a:t>
            </a:r>
            <a:r>
              <a:rPr dirty="0">
                <a:solidFill>
                  <a:srgbClr val="FF0000"/>
                </a:solidFill>
              </a:rPr>
              <a:t>Phase </a:t>
            </a:r>
            <a:r>
              <a:rPr lang="de-DE" dirty="0">
                <a:solidFill>
                  <a:srgbClr val="FF0000"/>
                </a:solidFill>
              </a:rPr>
              <a:t>2/3/4</a:t>
            </a:r>
            <a:endParaRPr dirty="0">
              <a:solidFill>
                <a:srgbClr val="FF0000"/>
              </a:solidFill>
            </a:endParaRPr>
          </a:p>
        </p:txBody>
      </p:sp>
      <p:sp>
        <p:nvSpPr>
          <p:cNvPr id="155"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2"/>
          <a:stretch>
            <a:fillRect/>
          </a:stretch>
        </p:blipFill>
        <p:spPr>
          <a:xfrm>
            <a:off x="568726" y="274638"/>
            <a:ext cx="1316990" cy="121031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nhaltsplatzhalter 1"/>
          <p:cNvSpPr txBox="1">
            <a:spLocks noGrp="1"/>
          </p:cNvSpPr>
          <p:nvPr>
            <p:ph type="body" idx="1"/>
          </p:nvPr>
        </p:nvSpPr>
        <p:spPr>
          <a:xfrm>
            <a:off x="611188" y="1600200"/>
            <a:ext cx="7777161" cy="4525963"/>
          </a:xfrm>
          <a:prstGeom prst="rect">
            <a:avLst/>
          </a:prstGeom>
        </p:spPr>
        <p:txBody>
          <a:bodyPr/>
          <a:lstStyle/>
          <a:p>
            <a:pPr algn="just">
              <a:defRPr b="1"/>
            </a:pPr>
            <a:r>
              <a:rPr u="sng" dirty="0"/>
              <a:t>Das </a:t>
            </a:r>
            <a:r>
              <a:rPr u="sng" dirty="0" err="1"/>
              <a:t>Ziel</a:t>
            </a:r>
            <a:r>
              <a:rPr u="sng" dirty="0"/>
              <a:t> von Rotary </a:t>
            </a:r>
            <a:r>
              <a:rPr u="sng" dirty="0" err="1"/>
              <a:t>ist</a:t>
            </a:r>
            <a:r>
              <a:rPr u="sng" dirty="0"/>
              <a:t> </a:t>
            </a:r>
            <a:r>
              <a:rPr u="sng" dirty="0" err="1"/>
              <a:t>nicht</a:t>
            </a:r>
            <a:r>
              <a:rPr u="sng" dirty="0"/>
              <a:t> das </a:t>
            </a:r>
            <a:r>
              <a:rPr u="sng" dirty="0" err="1"/>
              <a:t>Verschenken</a:t>
            </a:r>
            <a:r>
              <a:rPr u="sng" dirty="0"/>
              <a:t> von </a:t>
            </a:r>
            <a:r>
              <a:rPr u="sng" dirty="0" err="1"/>
              <a:t>Büchern</a:t>
            </a:r>
            <a:r>
              <a:rPr b="0" dirty="0"/>
              <a:t>, </a:t>
            </a:r>
            <a:r>
              <a:rPr b="0" dirty="0" err="1"/>
              <a:t>sondern</a:t>
            </a:r>
            <a:r>
              <a:rPr b="0" dirty="0"/>
              <a:t> </a:t>
            </a:r>
            <a:r>
              <a:rPr b="0" dirty="0" err="1"/>
              <a:t>einen</a:t>
            </a:r>
            <a:r>
              <a:rPr b="0" dirty="0"/>
              <a:t> </a:t>
            </a:r>
            <a:r>
              <a:rPr b="0" dirty="0" err="1"/>
              <a:t>Beitrag</a:t>
            </a:r>
            <a:r>
              <a:rPr b="0" dirty="0"/>
              <a:t> </a:t>
            </a:r>
            <a:r>
              <a:rPr b="0" dirty="0" err="1"/>
              <a:t>zur</a:t>
            </a:r>
            <a:r>
              <a:rPr b="0" dirty="0"/>
              <a:t> </a:t>
            </a:r>
            <a:r>
              <a:rPr b="0" dirty="0" err="1"/>
              <a:t>Verbesserung</a:t>
            </a:r>
            <a:r>
              <a:rPr b="0" dirty="0"/>
              <a:t> der </a:t>
            </a:r>
            <a:r>
              <a:rPr b="0" dirty="0" err="1"/>
              <a:t>Lesekompetenz</a:t>
            </a:r>
            <a:r>
              <a:rPr b="0" dirty="0"/>
              <a:t> der </a:t>
            </a:r>
            <a:r>
              <a:rPr b="0" dirty="0" err="1"/>
              <a:t>Schüler</a:t>
            </a:r>
            <a:r>
              <a:rPr b="0" dirty="0"/>
              <a:t> </a:t>
            </a:r>
            <a:r>
              <a:rPr b="0" dirty="0" err="1"/>
              <a:t>zu</a:t>
            </a:r>
            <a:r>
              <a:rPr b="0" dirty="0"/>
              <a:t> </a:t>
            </a:r>
            <a:r>
              <a:rPr b="0" dirty="0" err="1"/>
              <a:t>leisten</a:t>
            </a:r>
            <a:r>
              <a:rPr b="0" dirty="0"/>
              <a:t>. Dies </a:t>
            </a:r>
            <a:r>
              <a:rPr b="0" dirty="0" err="1"/>
              <a:t>wird</a:t>
            </a:r>
            <a:r>
              <a:rPr b="0" dirty="0"/>
              <a:t> </a:t>
            </a:r>
            <a:r>
              <a:rPr b="0" dirty="0" err="1"/>
              <a:t>durch</a:t>
            </a:r>
            <a:r>
              <a:rPr b="0" dirty="0"/>
              <a:t> </a:t>
            </a:r>
            <a:r>
              <a:rPr b="0" dirty="0" err="1"/>
              <a:t>eine</a:t>
            </a:r>
            <a:r>
              <a:rPr b="0" dirty="0"/>
              <a:t> intensive </a:t>
            </a:r>
            <a:r>
              <a:rPr b="0" dirty="0" err="1"/>
              <a:t>Beschäftigung</a:t>
            </a:r>
            <a:r>
              <a:rPr b="0" dirty="0"/>
              <a:t> der </a:t>
            </a:r>
            <a:r>
              <a:rPr b="0" dirty="0" err="1"/>
              <a:t>Schüler</a:t>
            </a:r>
            <a:r>
              <a:rPr b="0" dirty="0"/>
              <a:t> </a:t>
            </a:r>
            <a:r>
              <a:rPr b="0" dirty="0" err="1"/>
              <a:t>mit</a:t>
            </a:r>
            <a:r>
              <a:rPr b="0" dirty="0"/>
              <a:t> den </a:t>
            </a:r>
            <a:r>
              <a:rPr b="0" dirty="0" err="1"/>
              <a:t>Lehrmaterialien</a:t>
            </a:r>
            <a:r>
              <a:rPr b="0" dirty="0"/>
              <a:t> </a:t>
            </a:r>
            <a:r>
              <a:rPr b="0" dirty="0" err="1"/>
              <a:t>erreicht</a:t>
            </a:r>
            <a:r>
              <a:rPr b="0" dirty="0"/>
              <a:t>. Die </a:t>
            </a:r>
            <a:r>
              <a:rPr b="0" dirty="0" err="1"/>
              <a:t>Arbeitsblätter</a:t>
            </a:r>
            <a:r>
              <a:rPr b="0" dirty="0"/>
              <a:t> </a:t>
            </a:r>
            <a:r>
              <a:rPr b="0" dirty="0" err="1"/>
              <a:t>bieten</a:t>
            </a:r>
            <a:r>
              <a:rPr b="0" dirty="0"/>
              <a:t> den </a:t>
            </a:r>
            <a:r>
              <a:rPr b="0" dirty="0" err="1"/>
              <a:t>Lehrerinnen</a:t>
            </a:r>
            <a:r>
              <a:rPr b="0" dirty="0"/>
              <a:t> und </a:t>
            </a:r>
            <a:r>
              <a:rPr b="0" dirty="0" err="1"/>
              <a:t>Lehrern</a:t>
            </a:r>
            <a:r>
              <a:rPr b="0" dirty="0"/>
              <a:t> </a:t>
            </a:r>
            <a:r>
              <a:rPr b="0" dirty="0" err="1"/>
              <a:t>ein</a:t>
            </a:r>
            <a:r>
              <a:rPr b="0" dirty="0"/>
              <a:t> </a:t>
            </a:r>
            <a:r>
              <a:rPr b="0" dirty="0" err="1"/>
              <a:t>Angebot</a:t>
            </a:r>
            <a:r>
              <a:rPr b="0" dirty="0"/>
              <a:t> für die </a:t>
            </a:r>
            <a:r>
              <a:rPr b="0" dirty="0" err="1"/>
              <a:t>eigene</a:t>
            </a:r>
            <a:r>
              <a:rPr b="0" dirty="0"/>
              <a:t> </a:t>
            </a:r>
            <a:r>
              <a:rPr b="0" dirty="0" err="1"/>
              <a:t>Unterrichts-gestaltung</a:t>
            </a:r>
            <a:r>
              <a:rPr b="0" dirty="0"/>
              <a:t>, um die </a:t>
            </a:r>
            <a:r>
              <a:rPr b="0" dirty="0" err="1"/>
              <a:t>richtigen</a:t>
            </a:r>
            <a:r>
              <a:rPr b="0" dirty="0"/>
              <a:t> </a:t>
            </a:r>
            <a:r>
              <a:rPr b="0" dirty="0" err="1"/>
              <a:t>didaktisch</a:t>
            </a:r>
            <a:r>
              <a:rPr b="0" dirty="0"/>
              <a:t> </a:t>
            </a:r>
            <a:r>
              <a:rPr b="0" dirty="0" err="1"/>
              <a:t>methodischen</a:t>
            </a:r>
            <a:r>
              <a:rPr b="0" dirty="0"/>
              <a:t> </a:t>
            </a:r>
            <a:r>
              <a:rPr b="0" dirty="0" err="1"/>
              <a:t>Entscheidungen</a:t>
            </a:r>
            <a:r>
              <a:rPr b="0" dirty="0"/>
              <a:t> </a:t>
            </a:r>
            <a:r>
              <a:rPr b="0" dirty="0" err="1"/>
              <a:t>zu</a:t>
            </a:r>
            <a:r>
              <a:rPr b="0" dirty="0"/>
              <a:t> </a:t>
            </a:r>
            <a:r>
              <a:rPr b="0" dirty="0" err="1"/>
              <a:t>treffen</a:t>
            </a:r>
            <a:r>
              <a:rPr b="0" dirty="0"/>
              <a:t>. </a:t>
            </a:r>
          </a:p>
          <a:p>
            <a:pPr algn="just"/>
            <a:r>
              <a:rPr dirty="0"/>
              <a:t>Die </a:t>
            </a:r>
            <a:r>
              <a:rPr dirty="0" err="1"/>
              <a:t>Eigeninitiative</a:t>
            </a:r>
            <a:r>
              <a:rPr dirty="0"/>
              <a:t> der </a:t>
            </a:r>
            <a:r>
              <a:rPr dirty="0" err="1"/>
              <a:t>Schüler</a:t>
            </a:r>
            <a:r>
              <a:rPr dirty="0"/>
              <a:t> </a:t>
            </a:r>
            <a:r>
              <a:rPr dirty="0" err="1"/>
              <a:t>steht</a:t>
            </a:r>
            <a:r>
              <a:rPr dirty="0"/>
              <a:t> </a:t>
            </a:r>
            <a:r>
              <a:rPr dirty="0" err="1"/>
              <a:t>im</a:t>
            </a:r>
            <a:r>
              <a:rPr dirty="0"/>
              <a:t> </a:t>
            </a:r>
            <a:r>
              <a:rPr dirty="0" err="1"/>
              <a:t>Mittelpunkt</a:t>
            </a:r>
            <a:r>
              <a:rPr dirty="0"/>
              <a:t>. Die </a:t>
            </a:r>
            <a:r>
              <a:rPr dirty="0" err="1"/>
              <a:t>Auseinander-setzung</a:t>
            </a:r>
            <a:r>
              <a:rPr dirty="0"/>
              <a:t> </a:t>
            </a:r>
            <a:r>
              <a:rPr dirty="0" err="1"/>
              <a:t>mit</a:t>
            </a:r>
            <a:r>
              <a:rPr dirty="0"/>
              <a:t> dem Buch in der Schule </a:t>
            </a:r>
            <a:r>
              <a:rPr dirty="0" err="1"/>
              <a:t>macht</a:t>
            </a:r>
            <a:r>
              <a:rPr dirty="0"/>
              <a:t> den </a:t>
            </a:r>
            <a:r>
              <a:rPr dirty="0" err="1"/>
              <a:t>Kindern</a:t>
            </a:r>
            <a:r>
              <a:rPr dirty="0"/>
              <a:t> </a:t>
            </a:r>
            <a:r>
              <a:rPr dirty="0" err="1"/>
              <a:t>Spaß</a:t>
            </a:r>
            <a:r>
              <a:rPr dirty="0"/>
              <a:t> und </a:t>
            </a:r>
            <a:r>
              <a:rPr dirty="0" err="1"/>
              <a:t>ermöglicht</a:t>
            </a:r>
            <a:r>
              <a:rPr dirty="0"/>
              <a:t> </a:t>
            </a:r>
            <a:r>
              <a:rPr dirty="0" err="1"/>
              <a:t>vielfältige</a:t>
            </a:r>
            <a:r>
              <a:rPr dirty="0"/>
              <a:t> </a:t>
            </a:r>
            <a:r>
              <a:rPr dirty="0" err="1"/>
              <a:t>Erlebnisse</a:t>
            </a:r>
            <a:r>
              <a:rPr dirty="0"/>
              <a:t>, </a:t>
            </a:r>
            <a:r>
              <a:rPr dirty="0" err="1"/>
              <a:t>baut</a:t>
            </a:r>
            <a:r>
              <a:rPr dirty="0"/>
              <a:t> </a:t>
            </a:r>
            <a:r>
              <a:rPr dirty="0" err="1"/>
              <a:t>Gefühle</a:t>
            </a:r>
            <a:r>
              <a:rPr dirty="0"/>
              <a:t> und </a:t>
            </a:r>
            <a:r>
              <a:rPr dirty="0" err="1"/>
              <a:t>kognitives</a:t>
            </a:r>
            <a:r>
              <a:rPr dirty="0"/>
              <a:t> Verstehen auf. Dies </a:t>
            </a:r>
            <a:r>
              <a:rPr dirty="0" err="1"/>
              <a:t>bringt</a:t>
            </a:r>
            <a:r>
              <a:rPr dirty="0"/>
              <a:t> den </a:t>
            </a:r>
            <a:r>
              <a:rPr dirty="0" err="1"/>
              <a:t>Schülerinnen</a:t>
            </a:r>
            <a:r>
              <a:rPr dirty="0"/>
              <a:t> und </a:t>
            </a:r>
            <a:r>
              <a:rPr dirty="0" err="1"/>
              <a:t>Schülern</a:t>
            </a:r>
            <a:r>
              <a:rPr dirty="0"/>
              <a:t> </a:t>
            </a:r>
            <a:r>
              <a:rPr dirty="0" err="1"/>
              <a:t>neben</a:t>
            </a:r>
            <a:r>
              <a:rPr dirty="0"/>
              <a:t> </a:t>
            </a:r>
            <a:r>
              <a:rPr dirty="0" err="1"/>
              <a:t>einer</a:t>
            </a:r>
            <a:r>
              <a:rPr dirty="0"/>
              <a:t> </a:t>
            </a:r>
            <a:r>
              <a:rPr dirty="0" err="1"/>
              <a:t>Leistungsverbesserung</a:t>
            </a:r>
            <a:r>
              <a:rPr dirty="0"/>
              <a:t> </a:t>
            </a:r>
            <a:r>
              <a:rPr dirty="0" err="1"/>
              <a:t>auch</a:t>
            </a:r>
            <a:r>
              <a:rPr dirty="0"/>
              <a:t> </a:t>
            </a:r>
            <a:r>
              <a:rPr dirty="0" err="1"/>
              <a:t>emotionalen</a:t>
            </a:r>
            <a:r>
              <a:rPr dirty="0"/>
              <a:t> und </a:t>
            </a:r>
            <a:r>
              <a:rPr dirty="0" err="1"/>
              <a:t>sozialen</a:t>
            </a:r>
            <a:r>
              <a:rPr dirty="0"/>
              <a:t> </a:t>
            </a:r>
            <a:r>
              <a:rPr dirty="0" err="1"/>
              <a:t>Gewinn</a:t>
            </a:r>
            <a:r>
              <a:rPr dirty="0"/>
              <a:t>. </a:t>
            </a:r>
          </a:p>
          <a:p>
            <a:pPr algn="just"/>
            <a:r>
              <a:rPr dirty="0" err="1"/>
              <a:t>Sinnvoll</a:t>
            </a:r>
            <a:r>
              <a:rPr dirty="0"/>
              <a:t> </a:t>
            </a:r>
            <a:r>
              <a:rPr dirty="0" err="1"/>
              <a:t>ist</a:t>
            </a:r>
            <a:r>
              <a:rPr dirty="0"/>
              <a:t> </a:t>
            </a:r>
            <a:r>
              <a:rPr dirty="0" err="1"/>
              <a:t>auch</a:t>
            </a:r>
            <a:r>
              <a:rPr dirty="0"/>
              <a:t> das </a:t>
            </a:r>
            <a:r>
              <a:rPr dirty="0" err="1"/>
              <a:t>Führen</a:t>
            </a:r>
            <a:r>
              <a:rPr dirty="0"/>
              <a:t> </a:t>
            </a:r>
            <a:r>
              <a:rPr dirty="0" err="1"/>
              <a:t>eines</a:t>
            </a:r>
            <a:r>
              <a:rPr dirty="0"/>
              <a:t> </a:t>
            </a:r>
            <a:r>
              <a:rPr dirty="0" err="1"/>
              <a:t>Lesetagebuches</a:t>
            </a:r>
            <a:r>
              <a:rPr dirty="0"/>
              <a:t>, das </a:t>
            </a:r>
            <a:r>
              <a:rPr dirty="0" err="1"/>
              <a:t>vom</a:t>
            </a:r>
            <a:r>
              <a:rPr dirty="0"/>
              <a:t> </a:t>
            </a:r>
            <a:r>
              <a:rPr dirty="0" err="1"/>
              <a:t>Schüler</a:t>
            </a:r>
            <a:r>
              <a:rPr dirty="0"/>
              <a:t> für </a:t>
            </a:r>
            <a:r>
              <a:rPr dirty="0" err="1"/>
              <a:t>sich</a:t>
            </a:r>
            <a:r>
              <a:rPr dirty="0"/>
              <a:t> </a:t>
            </a:r>
            <a:r>
              <a:rPr dirty="0" err="1"/>
              <a:t>oder</a:t>
            </a:r>
            <a:r>
              <a:rPr dirty="0"/>
              <a:t> </a:t>
            </a:r>
            <a:r>
              <a:rPr dirty="0" err="1"/>
              <a:t>auch</a:t>
            </a:r>
            <a:r>
              <a:rPr dirty="0"/>
              <a:t> für </a:t>
            </a:r>
            <a:r>
              <a:rPr dirty="0" err="1"/>
              <a:t>andere</a:t>
            </a:r>
            <a:r>
              <a:rPr dirty="0"/>
              <a:t>, </a:t>
            </a:r>
            <a:r>
              <a:rPr dirty="0" err="1"/>
              <a:t>z.B.</a:t>
            </a:r>
            <a:r>
              <a:rPr dirty="0"/>
              <a:t> für die </a:t>
            </a:r>
            <a:r>
              <a:rPr dirty="0" err="1"/>
              <a:t>Lerngruppe</a:t>
            </a:r>
            <a:r>
              <a:rPr dirty="0"/>
              <a:t>, </a:t>
            </a:r>
            <a:r>
              <a:rPr dirty="0" err="1"/>
              <a:t>geführt</a:t>
            </a:r>
            <a:r>
              <a:rPr dirty="0"/>
              <a:t> </a:t>
            </a:r>
            <a:r>
              <a:rPr dirty="0" err="1"/>
              <a:t>wird</a:t>
            </a:r>
            <a:r>
              <a:rPr dirty="0"/>
              <a:t>.</a:t>
            </a:r>
          </a:p>
        </p:txBody>
      </p:sp>
      <p:sp>
        <p:nvSpPr>
          <p:cNvPr id="158" name="Titel 2"/>
          <p:cNvSpPr txBox="1">
            <a:spLocks noGrp="1"/>
          </p:cNvSpPr>
          <p:nvPr>
            <p:ph type="title"/>
          </p:nvPr>
        </p:nvSpPr>
        <p:spPr>
          <a:xfrm>
            <a:off x="2598821" y="274638"/>
            <a:ext cx="2787700" cy="1143002"/>
          </a:xfrm>
          <a:prstGeom prst="rect">
            <a:avLst/>
          </a:prstGeom>
        </p:spPr>
        <p:txBody>
          <a:bodyPr>
            <a:normAutofit fontScale="90000"/>
          </a:bodyPr>
          <a:lstStyle/>
          <a:p>
            <a:r>
              <a:rPr dirty="0" err="1"/>
              <a:t>Förderung</a:t>
            </a:r>
            <a:r>
              <a:rPr dirty="0"/>
              <a:t> </a:t>
            </a:r>
            <a:r>
              <a:rPr dirty="0" err="1"/>
              <a:t>durch</a:t>
            </a:r>
            <a:r>
              <a:rPr dirty="0"/>
              <a:t> </a:t>
            </a:r>
            <a:r>
              <a:rPr dirty="0" err="1"/>
              <a:t>Anregung</a:t>
            </a:r>
            <a:r>
              <a:rPr dirty="0"/>
              <a:t> </a:t>
            </a:r>
          </a:p>
          <a:p>
            <a:r>
              <a:rPr dirty="0" err="1"/>
              <a:t>zur</a:t>
            </a:r>
            <a:r>
              <a:rPr dirty="0"/>
              <a:t> </a:t>
            </a:r>
            <a:r>
              <a:rPr dirty="0" err="1"/>
              <a:t>Eigeninitiative</a:t>
            </a:r>
            <a:endParaRPr dirty="0"/>
          </a:p>
        </p:txBody>
      </p:sp>
      <p:sp>
        <p:nvSpPr>
          <p:cNvPr id="159" name="Foliennummernplatzhalter 5"/>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pic>
        <p:nvPicPr>
          <p:cNvPr id="5" name="Grafik 4">
            <a:extLst>
              <a:ext uri="{FF2B5EF4-FFF2-40B4-BE49-F238E27FC236}">
                <a16:creationId xmlns:a16="http://schemas.microsoft.com/office/drawing/2014/main" id="{211AB204-C3C6-6A14-BEB7-D970DC5DEEAF}"/>
              </a:ext>
            </a:extLst>
          </p:cNvPr>
          <p:cNvPicPr>
            <a:picLocks noChangeAspect="1"/>
          </p:cNvPicPr>
          <p:nvPr/>
        </p:nvPicPr>
        <p:blipFill>
          <a:blip r:embed="rId2"/>
          <a:stretch>
            <a:fillRect/>
          </a:stretch>
        </p:blipFill>
        <p:spPr>
          <a:xfrm>
            <a:off x="611188" y="240984"/>
            <a:ext cx="1316990" cy="121031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Inhaltsplatzhalter 1"/>
          <p:cNvSpPr txBox="1">
            <a:spLocks noGrp="1"/>
          </p:cNvSpPr>
          <p:nvPr>
            <p:ph type="body" idx="1"/>
          </p:nvPr>
        </p:nvSpPr>
        <p:spPr>
          <a:xfrm>
            <a:off x="457200" y="1600200"/>
            <a:ext cx="8229600" cy="4525963"/>
          </a:xfrm>
          <a:prstGeom prst="rect">
            <a:avLst/>
          </a:prstGeom>
        </p:spPr>
        <p:txBody>
          <a:bodyPr/>
          <a:lstStyle/>
          <a:p>
            <a:pPr>
              <a:defRPr sz="1800"/>
            </a:pPr>
            <a:endParaRPr/>
          </a:p>
          <a:p>
            <a:r>
              <a:t>Teilnahmeformular (Buchbestellung) </a:t>
            </a:r>
          </a:p>
          <a:p>
            <a:r>
              <a:t>Information für Schulen über LLLL (Powerpoint)</a:t>
            </a:r>
          </a:p>
          <a:p>
            <a:endParaRPr/>
          </a:p>
          <a:p>
            <a:r>
              <a:t>Musterbriefe an Schulleiter </a:t>
            </a:r>
          </a:p>
          <a:p>
            <a:r>
              <a:t>Feedback-Briefe von Schulen und Lehrern</a:t>
            </a:r>
          </a:p>
          <a:p>
            <a:r>
              <a:t>Brief der Schulaufsicht Rheinland Pfalz</a:t>
            </a:r>
          </a:p>
          <a:p>
            <a:endParaRPr/>
          </a:p>
          <a:p>
            <a:r>
              <a:t>Muster für Presseinformation</a:t>
            </a:r>
          </a:p>
          <a:p>
            <a:r>
              <a:t>Zeitungsartikel Buchübergaben</a:t>
            </a:r>
          </a:p>
          <a:p>
            <a:r>
              <a:t>Muster für Fundraising des RC Cochem-Zell</a:t>
            </a:r>
          </a:p>
        </p:txBody>
      </p:sp>
      <p:sp>
        <p:nvSpPr>
          <p:cNvPr id="162" name="Titel 2"/>
          <p:cNvSpPr txBox="1">
            <a:spLocks noGrp="1"/>
          </p:cNvSpPr>
          <p:nvPr>
            <p:ph type="title"/>
          </p:nvPr>
        </p:nvSpPr>
        <p:spPr>
          <a:xfrm>
            <a:off x="2201780" y="274638"/>
            <a:ext cx="3456524" cy="1143002"/>
          </a:xfrm>
          <a:prstGeom prst="rect">
            <a:avLst/>
          </a:prstGeom>
        </p:spPr>
        <p:txBody>
          <a:bodyPr>
            <a:normAutofit fontScale="90000"/>
          </a:bodyPr>
          <a:lstStyle/>
          <a:p>
            <a:pPr defTabSz="804672">
              <a:defRPr sz="2464"/>
            </a:pPr>
            <a:r>
              <a:rPr dirty="0"/>
              <a:t>Sie </a:t>
            </a:r>
            <a:r>
              <a:rPr dirty="0" err="1"/>
              <a:t>können</a:t>
            </a:r>
            <a:r>
              <a:rPr dirty="0"/>
              <a:t> </a:t>
            </a:r>
            <a:r>
              <a:rPr dirty="0" err="1"/>
              <a:t>vorbereitete</a:t>
            </a:r>
            <a:r>
              <a:rPr dirty="0"/>
              <a:t> </a:t>
            </a:r>
            <a:r>
              <a:rPr dirty="0" err="1"/>
              <a:t>Unterlagen</a:t>
            </a:r>
            <a:r>
              <a:rPr dirty="0"/>
              <a:t> </a:t>
            </a:r>
            <a:r>
              <a:rPr dirty="0" err="1"/>
              <a:t>nutzen</a:t>
            </a:r>
            <a:r>
              <a:rPr dirty="0"/>
              <a:t> </a:t>
            </a:r>
            <a:br>
              <a:rPr dirty="0"/>
            </a:br>
            <a:r>
              <a:rPr dirty="0"/>
              <a:t>(Internet </a:t>
            </a:r>
            <a:r>
              <a:rPr u="sng" dirty="0">
                <a:solidFill>
                  <a:srgbClr val="0000FF"/>
                </a:solidFill>
                <a:uFill>
                  <a:solidFill>
                    <a:srgbClr val="0000FF"/>
                  </a:solidFill>
                </a:uFill>
                <a:hlinkClick r:id="rId2"/>
              </a:rPr>
              <a:t>www.rotary4L.de</a:t>
            </a:r>
            <a:r>
              <a:rPr dirty="0"/>
              <a:t> )</a:t>
            </a:r>
          </a:p>
        </p:txBody>
      </p:sp>
      <p:sp>
        <p:nvSpPr>
          <p:cNvPr id="163" name="Foliennummernplatzhalter 5"/>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pic>
        <p:nvPicPr>
          <p:cNvPr id="5" name="Grafik 4">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56695" y="207330"/>
            <a:ext cx="1316990" cy="121031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el 2"/>
          <p:cNvSpPr txBox="1">
            <a:spLocks noGrp="1"/>
          </p:cNvSpPr>
          <p:nvPr>
            <p:ph type="title"/>
          </p:nvPr>
        </p:nvSpPr>
        <p:spPr>
          <a:xfrm>
            <a:off x="2009274" y="274638"/>
            <a:ext cx="3533967" cy="1143002"/>
          </a:xfrm>
          <a:prstGeom prst="rect">
            <a:avLst/>
          </a:prstGeom>
        </p:spPr>
        <p:txBody>
          <a:bodyPr>
            <a:normAutofit fontScale="90000"/>
          </a:bodyPr>
          <a:lstStyle/>
          <a:p>
            <a:pPr defTabSz="804672">
              <a:defRPr sz="2464"/>
            </a:pPr>
            <a:r>
              <a:rPr dirty="0" err="1"/>
              <a:t>Vorbereitet</a:t>
            </a:r>
            <a:r>
              <a:rPr dirty="0"/>
              <a:t> </a:t>
            </a:r>
            <a:r>
              <a:rPr dirty="0" err="1"/>
              <a:t>sind</a:t>
            </a:r>
            <a:r>
              <a:rPr dirty="0"/>
              <a:t> </a:t>
            </a:r>
            <a:r>
              <a:rPr dirty="0" err="1"/>
              <a:t>u.a.</a:t>
            </a:r>
            <a:r>
              <a:rPr dirty="0"/>
              <a:t> </a:t>
            </a:r>
            <a:r>
              <a:rPr dirty="0" err="1"/>
              <a:t>Musterbriefe</a:t>
            </a:r>
            <a:r>
              <a:rPr dirty="0"/>
              <a:t> an </a:t>
            </a:r>
            <a:br>
              <a:rPr dirty="0"/>
            </a:br>
            <a:r>
              <a:rPr dirty="0" err="1"/>
              <a:t>Schulleiter</a:t>
            </a:r>
            <a:r>
              <a:rPr dirty="0"/>
              <a:t> </a:t>
            </a:r>
            <a:r>
              <a:rPr dirty="0" err="1"/>
              <a:t>sowie</a:t>
            </a:r>
            <a:r>
              <a:rPr dirty="0"/>
              <a:t> </a:t>
            </a:r>
            <a:r>
              <a:rPr dirty="0" err="1"/>
              <a:t>eine</a:t>
            </a:r>
            <a:r>
              <a:rPr dirty="0"/>
              <a:t> </a:t>
            </a:r>
            <a:r>
              <a:rPr dirty="0" err="1"/>
              <a:t>Presseerklärung</a:t>
            </a:r>
            <a:endParaRPr dirty="0"/>
          </a:p>
        </p:txBody>
      </p:sp>
      <p:sp>
        <p:nvSpPr>
          <p:cNvPr id="167"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168" name="Object 4" descr="Object 4"/>
          <p:cNvPicPr>
            <a:picLocks noChangeAspect="1"/>
          </p:cNvPicPr>
          <p:nvPr/>
        </p:nvPicPr>
        <p:blipFill>
          <a:blip r:embed="rId2"/>
          <a:stretch>
            <a:fillRect/>
          </a:stretch>
        </p:blipFill>
        <p:spPr>
          <a:xfrm>
            <a:off x="4365625" y="1722438"/>
            <a:ext cx="3349625" cy="4064002"/>
          </a:xfrm>
          <a:prstGeom prst="rect">
            <a:avLst/>
          </a:prstGeom>
          <a:ln w="12700">
            <a:miter lim="400000"/>
          </a:ln>
        </p:spPr>
      </p:pic>
      <p:pic>
        <p:nvPicPr>
          <p:cNvPr id="169" name="Object 5" descr="Object 5"/>
          <p:cNvPicPr>
            <a:picLocks noChangeAspect="1"/>
          </p:cNvPicPr>
          <p:nvPr/>
        </p:nvPicPr>
        <p:blipFill>
          <a:blip r:embed="rId3"/>
          <a:stretch>
            <a:fillRect/>
          </a:stretch>
        </p:blipFill>
        <p:spPr>
          <a:xfrm>
            <a:off x="714375" y="1428750"/>
            <a:ext cx="2778125" cy="4641850"/>
          </a:xfrm>
          <a:prstGeom prst="rect">
            <a:avLst/>
          </a:prstGeom>
          <a:ln w="12700">
            <a:miter lim="400000"/>
          </a:ln>
        </p:spPr>
      </p:pic>
      <p:pic>
        <p:nvPicPr>
          <p:cNvPr id="7" name="Grafik 6">
            <a:extLst>
              <a:ext uri="{FF2B5EF4-FFF2-40B4-BE49-F238E27FC236}">
                <a16:creationId xmlns:a16="http://schemas.microsoft.com/office/drawing/2014/main" id="{211AB204-C3C6-6A14-BEB7-D970DC5DEEAF}"/>
              </a:ext>
            </a:extLst>
          </p:cNvPr>
          <p:cNvPicPr>
            <a:picLocks noChangeAspect="1"/>
          </p:cNvPicPr>
          <p:nvPr/>
        </p:nvPicPr>
        <p:blipFill>
          <a:blip r:embed="rId4"/>
          <a:stretch>
            <a:fillRect/>
          </a:stretch>
        </p:blipFill>
        <p:spPr>
          <a:xfrm>
            <a:off x="457200" y="218440"/>
            <a:ext cx="1316990" cy="121031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3F96C2-C5C3-46C6-1C2A-167F0505C622}"/>
              </a:ext>
            </a:extLst>
          </p:cNvPr>
          <p:cNvSpPr>
            <a:spLocks noGrp="1"/>
          </p:cNvSpPr>
          <p:nvPr>
            <p:ph type="body" idx="1"/>
          </p:nvPr>
        </p:nvSpPr>
        <p:spPr/>
        <p:txBody>
          <a:bodyPr>
            <a:normAutofit/>
          </a:bodyPr>
          <a:lstStyle/>
          <a:p>
            <a:pPr marL="0" indent="0">
              <a:buNone/>
            </a:pPr>
            <a:r>
              <a:rPr lang="de-DE" sz="2400" dirty="0"/>
              <a:t>   </a:t>
            </a:r>
            <a:r>
              <a:rPr lang="de-DE" sz="3200" b="1" dirty="0"/>
              <a:t>Kurzer historischer </a:t>
            </a:r>
            <a:r>
              <a:rPr lang="de-DE" sz="3200" b="1" dirty="0" err="1"/>
              <a:t>Abriß</a:t>
            </a:r>
            <a:endParaRPr lang="de-DE" sz="3200" b="1" dirty="0"/>
          </a:p>
          <a:p>
            <a:pPr marL="0" indent="0">
              <a:buNone/>
            </a:pPr>
            <a:r>
              <a:rPr lang="de-DE" sz="2400" dirty="0"/>
              <a:t>   - Wie wurden</a:t>
            </a:r>
          </a:p>
          <a:p>
            <a:pPr marL="0" indent="0">
              <a:buNone/>
            </a:pPr>
            <a:endParaRPr lang="de-DE" sz="2400" dirty="0"/>
          </a:p>
          <a:p>
            <a:pPr marL="0" indent="0">
              <a:buNone/>
            </a:pPr>
            <a:endParaRPr lang="de-DE" sz="2400" dirty="0"/>
          </a:p>
          <a:p>
            <a:pPr marL="0" indent="0">
              <a:buNone/>
            </a:pPr>
            <a:r>
              <a:rPr lang="de-DE" sz="2400" dirty="0"/>
              <a:t>  - Welche aktuellen Vorhaben verfolgen wir ?</a:t>
            </a:r>
          </a:p>
          <a:p>
            <a:pPr marL="0" indent="0">
              <a:buNone/>
            </a:pPr>
            <a:endParaRPr lang="de-DE" sz="2400" dirty="0"/>
          </a:p>
          <a:p>
            <a:pPr marL="0" indent="0">
              <a:buNone/>
            </a:pPr>
            <a:r>
              <a:rPr lang="de-DE" sz="2400" dirty="0"/>
              <a:t>  - Zukunftsperspektiven</a:t>
            </a:r>
          </a:p>
        </p:txBody>
      </p:sp>
      <p:sp>
        <p:nvSpPr>
          <p:cNvPr id="3" name="Titel 2">
            <a:extLst>
              <a:ext uri="{FF2B5EF4-FFF2-40B4-BE49-F238E27FC236}">
                <a16:creationId xmlns:a16="http://schemas.microsoft.com/office/drawing/2014/main" id="{F027553E-7696-888E-D988-70B35B978606}"/>
              </a:ext>
            </a:extLst>
          </p:cNvPr>
          <p:cNvSpPr>
            <a:spLocks noGrp="1"/>
          </p:cNvSpPr>
          <p:nvPr>
            <p:ph type="title"/>
          </p:nvPr>
        </p:nvSpPr>
        <p:spPr/>
        <p:txBody>
          <a:bodyPr/>
          <a:lstStyle/>
          <a:p>
            <a:endParaRPr lang="de-DE" dirty="0"/>
          </a:p>
        </p:txBody>
      </p:sp>
      <p:pic>
        <p:nvPicPr>
          <p:cNvPr id="5" name="Grafik 4">
            <a:extLst>
              <a:ext uri="{FF2B5EF4-FFF2-40B4-BE49-F238E27FC236}">
                <a16:creationId xmlns:a16="http://schemas.microsoft.com/office/drawing/2014/main" id="{EC17C61E-5C21-9351-1BE8-32723A7A03DE}"/>
              </a:ext>
            </a:extLst>
          </p:cNvPr>
          <p:cNvPicPr>
            <a:picLocks noChangeAspect="1"/>
          </p:cNvPicPr>
          <p:nvPr/>
        </p:nvPicPr>
        <p:blipFill>
          <a:blip r:embed="rId2"/>
          <a:stretch>
            <a:fillRect/>
          </a:stretch>
        </p:blipFill>
        <p:spPr>
          <a:xfrm>
            <a:off x="2505693" y="2022341"/>
            <a:ext cx="1002822" cy="921590"/>
          </a:xfrm>
          <a:prstGeom prst="rect">
            <a:avLst/>
          </a:prstGeom>
        </p:spPr>
      </p:pic>
      <p:sp>
        <p:nvSpPr>
          <p:cNvPr id="7" name="Textfeld 6">
            <a:extLst>
              <a:ext uri="{FF2B5EF4-FFF2-40B4-BE49-F238E27FC236}">
                <a16:creationId xmlns:a16="http://schemas.microsoft.com/office/drawing/2014/main" id="{E4600D88-F0BF-00B6-ACBC-196C922C91DD}"/>
              </a:ext>
            </a:extLst>
          </p:cNvPr>
          <p:cNvSpPr txBox="1"/>
          <p:nvPr/>
        </p:nvSpPr>
        <p:spPr>
          <a:xfrm>
            <a:off x="4049485" y="2022341"/>
            <a:ext cx="271944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de-DE" sz="2400" dirty="0"/>
              <a:t>                                 u</a:t>
            </a:r>
            <a:r>
              <a:rPr kumimoji="0" lang="de-DE" sz="2400" b="0" i="0" u="none" strike="noStrike" cap="none" spc="0" normalizeH="0" baseline="0" dirty="0">
                <a:ln>
                  <a:noFill/>
                </a:ln>
                <a:solidFill>
                  <a:srgbClr val="000000"/>
                </a:solidFill>
                <a:effectLst/>
                <a:uFillTx/>
                <a:latin typeface="+mj-lt"/>
                <a:ea typeface="+mj-ea"/>
                <a:cs typeface="+mj-cs"/>
                <a:sym typeface="Calibri"/>
              </a:rPr>
              <a:t>nd ich ein Team  ?</a:t>
            </a:r>
          </a:p>
        </p:txBody>
      </p:sp>
      <p:pic>
        <p:nvPicPr>
          <p:cNvPr id="8" name="Grafik 7">
            <a:extLst>
              <a:ext uri="{FF2B5EF4-FFF2-40B4-BE49-F238E27FC236}">
                <a16:creationId xmlns:a16="http://schemas.microsoft.com/office/drawing/2014/main" id="{9E5CECFE-1F44-2FE5-69CD-3527878C4F9E}"/>
              </a:ext>
            </a:extLst>
          </p:cNvPr>
          <p:cNvPicPr>
            <a:picLocks noChangeAspect="1"/>
          </p:cNvPicPr>
          <p:nvPr/>
        </p:nvPicPr>
        <p:blipFill>
          <a:blip r:embed="rId2"/>
          <a:stretch>
            <a:fillRect/>
          </a:stretch>
        </p:blipFill>
        <p:spPr>
          <a:xfrm>
            <a:off x="451770" y="92077"/>
            <a:ext cx="1442401" cy="1325562"/>
          </a:xfrm>
          <a:prstGeom prst="rect">
            <a:avLst/>
          </a:prstGeom>
        </p:spPr>
      </p:pic>
    </p:spTree>
    <p:extLst>
      <p:ext uri="{BB962C8B-B14F-4D97-AF65-F5344CB8AC3E}">
        <p14:creationId xmlns:p14="http://schemas.microsoft.com/office/powerpoint/2010/main" val="22367045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el 2"/>
          <p:cNvSpPr txBox="1">
            <a:spLocks noGrp="1"/>
          </p:cNvSpPr>
          <p:nvPr>
            <p:ph type="title"/>
          </p:nvPr>
        </p:nvSpPr>
        <p:spPr>
          <a:xfrm>
            <a:off x="2081463" y="310733"/>
            <a:ext cx="3356811" cy="1143002"/>
          </a:xfrm>
          <a:prstGeom prst="rect">
            <a:avLst/>
          </a:prstGeom>
        </p:spPr>
        <p:txBody>
          <a:bodyPr>
            <a:normAutofit fontScale="90000"/>
          </a:bodyPr>
          <a:lstStyle/>
          <a:p>
            <a:pPr defTabSz="850391">
              <a:defRPr sz="2604"/>
            </a:pPr>
            <a:r>
              <a:rPr lang="de-DE" dirty="0"/>
              <a:t>Positive</a:t>
            </a:r>
            <a:r>
              <a:rPr dirty="0"/>
              <a:t> Feedbacks </a:t>
            </a:r>
            <a:r>
              <a:rPr lang="de-DE" dirty="0"/>
              <a:t>von</a:t>
            </a:r>
            <a:r>
              <a:rPr dirty="0"/>
              <a:t> </a:t>
            </a:r>
            <a:br>
              <a:rPr dirty="0"/>
            </a:br>
            <a:r>
              <a:rPr dirty="0" err="1"/>
              <a:t>Schulaufsicht</a:t>
            </a:r>
            <a:r>
              <a:rPr dirty="0"/>
              <a:t> und </a:t>
            </a:r>
            <a:r>
              <a:rPr dirty="0" err="1"/>
              <a:t>Lehrern</a:t>
            </a:r>
            <a:endParaRPr dirty="0"/>
          </a:p>
        </p:txBody>
      </p:sp>
      <p:sp>
        <p:nvSpPr>
          <p:cNvPr id="172"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pic>
        <p:nvPicPr>
          <p:cNvPr id="173" name="Picture 7" descr="Picture 7"/>
          <p:cNvPicPr>
            <a:picLocks noChangeAspect="1"/>
          </p:cNvPicPr>
          <p:nvPr/>
        </p:nvPicPr>
        <p:blipFill>
          <a:blip r:embed="rId2"/>
          <a:stretch>
            <a:fillRect/>
          </a:stretch>
        </p:blipFill>
        <p:spPr>
          <a:xfrm>
            <a:off x="4786312" y="1643063"/>
            <a:ext cx="3214689" cy="4564063"/>
          </a:xfrm>
          <a:prstGeom prst="rect">
            <a:avLst/>
          </a:prstGeom>
          <a:ln w="12700">
            <a:miter lim="400000"/>
          </a:ln>
        </p:spPr>
      </p:pic>
      <p:pic>
        <p:nvPicPr>
          <p:cNvPr id="174" name="Grafik 1" descr="Grafik 1"/>
          <p:cNvPicPr>
            <a:picLocks noChangeAspect="1"/>
          </p:cNvPicPr>
          <p:nvPr/>
        </p:nvPicPr>
        <p:blipFill>
          <a:blip r:embed="rId3"/>
          <a:stretch>
            <a:fillRect/>
          </a:stretch>
        </p:blipFill>
        <p:spPr>
          <a:xfrm>
            <a:off x="642937" y="1714500"/>
            <a:ext cx="3143251" cy="4440238"/>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4"/>
          <a:stretch>
            <a:fillRect/>
          </a:stretch>
        </p:blipFill>
        <p:spPr>
          <a:xfrm>
            <a:off x="487747" y="243425"/>
            <a:ext cx="1316990" cy="1210310"/>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Inhaltsplatzhalter 14"/>
          <p:cNvSpPr txBox="1">
            <a:spLocks noGrp="1"/>
          </p:cNvSpPr>
          <p:nvPr>
            <p:ph type="body" idx="1"/>
          </p:nvPr>
        </p:nvSpPr>
        <p:spPr>
          <a:xfrm>
            <a:off x="457200" y="1600200"/>
            <a:ext cx="8229600" cy="4525963"/>
          </a:xfrm>
          <a:prstGeom prst="rect">
            <a:avLst/>
          </a:prstGeom>
        </p:spPr>
        <p:txBody>
          <a:bodyPr/>
          <a:lstStyle>
            <a:lvl1pPr marL="0" indent="0">
              <a:buSzTx/>
              <a:buNone/>
            </a:lvl1pPr>
          </a:lstStyle>
          <a:p>
            <a:r>
              <a:t> </a:t>
            </a:r>
          </a:p>
        </p:txBody>
      </p:sp>
      <p:sp>
        <p:nvSpPr>
          <p:cNvPr id="177" name="Titel 2"/>
          <p:cNvSpPr txBox="1">
            <a:spLocks noGrp="1"/>
          </p:cNvSpPr>
          <p:nvPr>
            <p:ph type="title"/>
          </p:nvPr>
        </p:nvSpPr>
        <p:spPr>
          <a:xfrm>
            <a:off x="2033337" y="264316"/>
            <a:ext cx="3429000" cy="1143002"/>
          </a:xfrm>
          <a:prstGeom prst="rect">
            <a:avLst/>
          </a:prstGeom>
        </p:spPr>
        <p:txBody>
          <a:bodyPr>
            <a:normAutofit fontScale="90000"/>
          </a:bodyPr>
          <a:lstStyle/>
          <a:p>
            <a:r>
              <a:rPr dirty="0" err="1"/>
              <a:t>Glückliche</a:t>
            </a:r>
            <a:r>
              <a:rPr dirty="0"/>
              <a:t> </a:t>
            </a:r>
            <a:r>
              <a:rPr dirty="0" err="1"/>
              <a:t>Kinderaugen</a:t>
            </a:r>
            <a:r>
              <a:rPr dirty="0"/>
              <a:t> und </a:t>
            </a:r>
          </a:p>
          <a:p>
            <a:r>
              <a:rPr dirty="0" err="1"/>
              <a:t>ein</a:t>
            </a:r>
            <a:r>
              <a:rPr dirty="0"/>
              <a:t> </a:t>
            </a:r>
            <a:r>
              <a:rPr dirty="0" err="1"/>
              <a:t>Dankschreiben</a:t>
            </a:r>
            <a:endParaRPr dirty="0"/>
          </a:p>
        </p:txBody>
      </p:sp>
      <p:sp>
        <p:nvSpPr>
          <p:cNvPr id="178"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pic>
        <p:nvPicPr>
          <p:cNvPr id="179" name="Picture 2" descr="Picture 2"/>
          <p:cNvPicPr>
            <a:picLocks noChangeAspect="1"/>
          </p:cNvPicPr>
          <p:nvPr/>
        </p:nvPicPr>
        <p:blipFill>
          <a:blip r:embed="rId2"/>
          <a:stretch>
            <a:fillRect/>
          </a:stretch>
        </p:blipFill>
        <p:spPr>
          <a:xfrm>
            <a:off x="5072062" y="1600200"/>
            <a:ext cx="3222627" cy="4525963"/>
          </a:xfrm>
          <a:prstGeom prst="rect">
            <a:avLst/>
          </a:prstGeom>
          <a:ln w="12700">
            <a:miter lim="400000"/>
          </a:ln>
        </p:spPr>
      </p:pic>
      <p:pic>
        <p:nvPicPr>
          <p:cNvPr id="180" name="Picture 2" descr="Picture 2"/>
          <p:cNvPicPr>
            <a:picLocks noChangeAspect="1"/>
          </p:cNvPicPr>
          <p:nvPr/>
        </p:nvPicPr>
        <p:blipFill>
          <a:blip r:embed="rId3"/>
          <a:stretch>
            <a:fillRect/>
          </a:stretch>
        </p:blipFill>
        <p:spPr>
          <a:xfrm>
            <a:off x="500062" y="2357438"/>
            <a:ext cx="4429127" cy="3300413"/>
          </a:xfrm>
          <a:prstGeom prst="rect">
            <a:avLst/>
          </a:prstGeom>
          <a:ln w="12700">
            <a:miter lim="400000"/>
          </a:ln>
        </p:spPr>
      </p:pic>
      <p:pic>
        <p:nvPicPr>
          <p:cNvPr id="7" name="Grafik 6">
            <a:extLst>
              <a:ext uri="{FF2B5EF4-FFF2-40B4-BE49-F238E27FC236}">
                <a16:creationId xmlns:a16="http://schemas.microsoft.com/office/drawing/2014/main" id="{211AB204-C3C6-6A14-BEB7-D970DC5DEEAF}"/>
              </a:ext>
            </a:extLst>
          </p:cNvPr>
          <p:cNvPicPr>
            <a:picLocks noChangeAspect="1"/>
          </p:cNvPicPr>
          <p:nvPr/>
        </p:nvPicPr>
        <p:blipFill>
          <a:blip r:embed="rId4"/>
          <a:stretch>
            <a:fillRect/>
          </a:stretch>
        </p:blipFill>
        <p:spPr>
          <a:xfrm>
            <a:off x="500062" y="197008"/>
            <a:ext cx="1316990" cy="1210310"/>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el 2"/>
          <p:cNvSpPr txBox="1">
            <a:spLocks noGrp="1"/>
          </p:cNvSpPr>
          <p:nvPr>
            <p:ph type="title"/>
          </p:nvPr>
        </p:nvSpPr>
        <p:spPr>
          <a:xfrm>
            <a:off x="2502568" y="274638"/>
            <a:ext cx="2975349" cy="1143002"/>
          </a:xfrm>
          <a:prstGeom prst="rect">
            <a:avLst/>
          </a:prstGeom>
        </p:spPr>
        <p:txBody>
          <a:bodyPr>
            <a:normAutofit fontScale="90000"/>
          </a:bodyPr>
          <a:lstStyle/>
          <a:p>
            <a:r>
              <a:rPr dirty="0"/>
              <a:t>Feedback von </a:t>
            </a:r>
          </a:p>
          <a:p>
            <a:r>
              <a:rPr dirty="0" err="1"/>
              <a:t>geförderten</a:t>
            </a:r>
            <a:r>
              <a:rPr dirty="0"/>
              <a:t> </a:t>
            </a:r>
            <a:r>
              <a:rPr dirty="0" err="1"/>
              <a:t>Grundschülern</a:t>
            </a:r>
            <a:endParaRPr dirty="0"/>
          </a:p>
        </p:txBody>
      </p:sp>
      <p:sp>
        <p:nvSpPr>
          <p:cNvPr id="183" name="Foliennummernplatzhalter 4"/>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184" name="Inhaltsplatzhalter 7" descr="Inhaltsplatzhalter 7"/>
          <p:cNvPicPr>
            <a:picLocks noChangeAspect="1"/>
          </p:cNvPicPr>
          <p:nvPr/>
        </p:nvPicPr>
        <p:blipFill>
          <a:blip r:embed="rId2"/>
          <a:srcRect l="4463" r="48097" b="48147"/>
          <a:stretch>
            <a:fillRect/>
          </a:stretch>
        </p:blipFill>
        <p:spPr>
          <a:xfrm>
            <a:off x="4068762" y="1617662"/>
            <a:ext cx="4217989" cy="4525964"/>
          </a:xfrm>
          <a:prstGeom prst="rect">
            <a:avLst/>
          </a:prstGeom>
          <a:ln w="12700">
            <a:miter lim="400000"/>
          </a:ln>
        </p:spPr>
      </p:pic>
      <p:pic>
        <p:nvPicPr>
          <p:cNvPr id="185" name="Picture 3" descr="Picture 3"/>
          <p:cNvPicPr>
            <a:picLocks noChangeAspect="1"/>
          </p:cNvPicPr>
          <p:nvPr/>
        </p:nvPicPr>
        <p:blipFill>
          <a:blip r:embed="rId3"/>
          <a:stretch>
            <a:fillRect/>
          </a:stretch>
        </p:blipFill>
        <p:spPr>
          <a:xfrm>
            <a:off x="768350" y="1668463"/>
            <a:ext cx="2803525" cy="4403727"/>
          </a:xfrm>
          <a:prstGeom prst="rect">
            <a:avLst/>
          </a:prstGeom>
          <a:ln w="12700">
            <a:miter lim="400000"/>
          </a:ln>
        </p:spPr>
      </p:pic>
      <p:pic>
        <p:nvPicPr>
          <p:cNvPr id="6" name="Grafik 5">
            <a:extLst>
              <a:ext uri="{FF2B5EF4-FFF2-40B4-BE49-F238E27FC236}">
                <a16:creationId xmlns:a16="http://schemas.microsoft.com/office/drawing/2014/main" id="{211AB204-C3C6-6A14-BEB7-D970DC5DEEAF}"/>
              </a:ext>
            </a:extLst>
          </p:cNvPr>
          <p:cNvPicPr>
            <a:picLocks noChangeAspect="1"/>
          </p:cNvPicPr>
          <p:nvPr/>
        </p:nvPicPr>
        <p:blipFill>
          <a:blip r:embed="rId4"/>
          <a:stretch>
            <a:fillRect/>
          </a:stretch>
        </p:blipFill>
        <p:spPr>
          <a:xfrm>
            <a:off x="508568" y="240984"/>
            <a:ext cx="1316990" cy="121031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Inhaltsplatzhalter 1"/>
          <p:cNvSpPr txBox="1">
            <a:spLocks noGrp="1"/>
          </p:cNvSpPr>
          <p:nvPr>
            <p:ph type="body" idx="1"/>
          </p:nvPr>
        </p:nvSpPr>
        <p:spPr>
          <a:xfrm>
            <a:off x="457200" y="1600200"/>
            <a:ext cx="8229600" cy="4525963"/>
          </a:xfrm>
          <a:prstGeom prst="rect">
            <a:avLst/>
          </a:prstGeom>
        </p:spPr>
        <p:txBody>
          <a:bodyPr>
            <a:normAutofit fontScale="92500" lnSpcReduction="10000"/>
          </a:bodyPr>
          <a:lstStyle/>
          <a:p>
            <a:pPr marL="0" indent="0">
              <a:buSzTx/>
              <a:buNone/>
            </a:pPr>
            <a:r>
              <a:rPr lang="de-DE" dirty="0"/>
              <a:t> </a:t>
            </a:r>
            <a:r>
              <a:rPr dirty="0" err="1"/>
              <a:t>Wir</a:t>
            </a:r>
            <a:r>
              <a:rPr dirty="0"/>
              <a:t> </a:t>
            </a:r>
            <a:r>
              <a:rPr dirty="0" err="1"/>
              <a:t>unterstützen</a:t>
            </a:r>
            <a:r>
              <a:rPr dirty="0"/>
              <a:t> Sie </a:t>
            </a:r>
            <a:r>
              <a:rPr dirty="0" err="1"/>
              <a:t>gern</a:t>
            </a:r>
            <a:r>
              <a:rPr lang="de-DE" dirty="0" err="1"/>
              <a:t>e</a:t>
            </a:r>
            <a:r>
              <a:rPr dirty="0"/>
              <a:t> </a:t>
            </a:r>
            <a:r>
              <a:rPr dirty="0" err="1"/>
              <a:t>bei</a:t>
            </a:r>
            <a:r>
              <a:rPr dirty="0"/>
              <a:t> der </a:t>
            </a:r>
            <a:r>
              <a:rPr dirty="0" err="1"/>
              <a:t>Umsetzung</a:t>
            </a:r>
            <a:r>
              <a:rPr dirty="0"/>
              <a:t> von </a:t>
            </a:r>
          </a:p>
          <a:p>
            <a:pPr marL="0" indent="0">
              <a:buSzTx/>
              <a:buNone/>
              <a:defRPr sz="800"/>
            </a:pPr>
            <a:endParaRPr dirty="0"/>
          </a:p>
          <a:p>
            <a:pPr marL="0" indent="0">
              <a:defRPr sz="1800" b="1"/>
            </a:pPr>
            <a:r>
              <a:rPr lang="de-DE" dirty="0"/>
              <a:t> Bearbeitung Rotary Deutschland Gemeindienst e.V. (RDG)</a:t>
            </a:r>
            <a:endParaRPr dirty="0"/>
          </a:p>
          <a:p>
            <a:pPr marL="0" indent="0">
              <a:spcBef>
                <a:spcPts val="0"/>
              </a:spcBef>
              <a:buSzTx/>
              <a:buNone/>
              <a:tabLst>
                <a:tab pos="2590800" algn="l"/>
              </a:tabLst>
              <a:defRPr sz="1800"/>
            </a:pPr>
            <a:r>
              <a:rPr lang="de-DE" dirty="0"/>
              <a:t>   </a:t>
            </a:r>
            <a:r>
              <a:rPr dirty="0"/>
              <a:t>Frau Andrea </a:t>
            </a:r>
            <a:r>
              <a:rPr dirty="0" err="1"/>
              <a:t>Tischmann</a:t>
            </a:r>
            <a:r>
              <a:rPr dirty="0"/>
              <a:t> 	</a:t>
            </a:r>
            <a:r>
              <a:rPr dirty="0">
                <a:solidFill>
                  <a:srgbClr val="FF0000"/>
                </a:solidFill>
              </a:rPr>
              <a:t>D 18</a:t>
            </a:r>
            <a:r>
              <a:rPr lang="de-DE" dirty="0">
                <a:solidFill>
                  <a:srgbClr val="FF0000"/>
                </a:solidFill>
              </a:rPr>
              <a:t>10</a:t>
            </a:r>
            <a:r>
              <a:rPr dirty="0">
                <a:solidFill>
                  <a:srgbClr val="FF0000"/>
                </a:solidFill>
              </a:rPr>
              <a:t> – 18</a:t>
            </a:r>
            <a:r>
              <a:rPr lang="de-DE" dirty="0">
                <a:solidFill>
                  <a:srgbClr val="FF0000"/>
                </a:solidFill>
              </a:rPr>
              <a:t>42 und 1860</a:t>
            </a:r>
            <a:endParaRPr dirty="0">
              <a:solidFill>
                <a:srgbClr val="FF0000"/>
              </a:solidFill>
            </a:endParaRPr>
          </a:p>
          <a:p>
            <a:pPr marL="0" indent="0">
              <a:spcBef>
                <a:spcPts val="0"/>
              </a:spcBef>
              <a:buSzTx/>
              <a:buNone/>
              <a:tabLst>
                <a:tab pos="2590800" algn="l"/>
              </a:tabLst>
              <a:defRPr sz="1800"/>
            </a:pPr>
            <a:r>
              <a:rPr lang="de-DE" dirty="0"/>
              <a:t>   </a:t>
            </a:r>
            <a:r>
              <a:rPr dirty="0"/>
              <a:t>Tel. 0211/863959-17	E-Mail: </a:t>
            </a:r>
            <a:r>
              <a:rPr u="sng" dirty="0">
                <a:solidFill>
                  <a:srgbClr val="0000FF"/>
                </a:solidFill>
                <a:uFill>
                  <a:solidFill>
                    <a:srgbClr val="0000FF"/>
                  </a:solidFill>
                </a:uFill>
                <a:hlinkClick r:id="rId2"/>
              </a:rPr>
              <a:t>andrea.tischmann@rdgduesseldorf.de</a:t>
            </a:r>
            <a:endParaRPr lang="de-DE" u="sng" dirty="0">
              <a:solidFill>
                <a:srgbClr val="0000FF"/>
              </a:solidFill>
              <a:uFill>
                <a:solidFill>
                  <a:srgbClr val="0000FF"/>
                </a:solidFill>
              </a:uFill>
              <a:hlinkClick r:id="rId2"/>
            </a:endParaRPr>
          </a:p>
          <a:p>
            <a:pPr marL="0" indent="0">
              <a:spcBef>
                <a:spcPts val="0"/>
              </a:spcBef>
              <a:buSzTx/>
              <a:buNone/>
              <a:tabLst>
                <a:tab pos="2590800" algn="l"/>
              </a:tabLst>
              <a:defRPr sz="1800"/>
            </a:pPr>
            <a:r>
              <a:rPr lang="de-DE" dirty="0"/>
              <a:t>   </a:t>
            </a:r>
          </a:p>
          <a:p>
            <a:pPr marL="0" indent="0">
              <a:spcBef>
                <a:spcPts val="0"/>
              </a:spcBef>
              <a:buSzTx/>
              <a:buNone/>
              <a:tabLst>
                <a:tab pos="2590800" algn="l"/>
              </a:tabLst>
              <a:defRPr sz="1800"/>
            </a:pPr>
            <a:r>
              <a:rPr lang="de-DE" dirty="0"/>
              <a:t>   Frau Sonja </a:t>
            </a:r>
            <a:r>
              <a:rPr lang="de-DE" dirty="0" err="1"/>
              <a:t>Laudin</a:t>
            </a:r>
            <a:r>
              <a:rPr lang="de-DE" dirty="0"/>
              <a:t>  	</a:t>
            </a:r>
            <a:r>
              <a:rPr lang="de-DE" dirty="0">
                <a:solidFill>
                  <a:srgbClr val="FF0000"/>
                </a:solidFill>
              </a:rPr>
              <a:t>D 1800 und D  1850 und 1870</a:t>
            </a:r>
          </a:p>
          <a:p>
            <a:pPr marL="0" indent="0">
              <a:spcBef>
                <a:spcPts val="0"/>
              </a:spcBef>
              <a:buSzTx/>
              <a:buNone/>
              <a:tabLst>
                <a:tab pos="2590800" algn="l"/>
              </a:tabLst>
              <a:defRPr sz="1800"/>
            </a:pPr>
            <a:r>
              <a:rPr lang="de-DE" dirty="0"/>
              <a:t>   Tel. 0211/863959-13	E-Mail: </a:t>
            </a:r>
            <a:r>
              <a:rPr lang="de-DE" dirty="0">
                <a:hlinkClick r:id="rId3"/>
              </a:rPr>
              <a:t>sonja.laudin@rdgduesseldorf.de</a:t>
            </a:r>
            <a:endParaRPr lang="de-DE"/>
          </a:p>
          <a:p>
            <a:pPr marL="0" indent="0">
              <a:spcBef>
                <a:spcPts val="0"/>
              </a:spcBef>
              <a:buSzTx/>
              <a:buNone/>
              <a:tabLst>
                <a:tab pos="2590800" algn="l"/>
              </a:tabLst>
              <a:defRPr sz="1800"/>
            </a:pPr>
            <a:endParaRPr u="sng" dirty="0">
              <a:solidFill>
                <a:srgbClr val="0000FF"/>
              </a:solidFill>
              <a:uFill>
                <a:solidFill>
                  <a:srgbClr val="0000FF"/>
                </a:solidFill>
              </a:uFill>
              <a:hlinkClick r:id="rId2"/>
            </a:endParaRPr>
          </a:p>
          <a:p>
            <a:pPr marL="0" indent="0">
              <a:spcBef>
                <a:spcPts val="600"/>
              </a:spcBef>
              <a:buSzTx/>
              <a:buNone/>
              <a:tabLst>
                <a:tab pos="2590800" algn="l"/>
              </a:tabLst>
              <a:defRPr sz="1800"/>
            </a:pPr>
            <a:r>
              <a:rPr lang="de-DE" dirty="0"/>
              <a:t>   </a:t>
            </a:r>
            <a:r>
              <a:rPr dirty="0"/>
              <a:t>Frau Birgit </a:t>
            </a:r>
            <a:r>
              <a:rPr dirty="0" err="1"/>
              <a:t>Bimberg</a:t>
            </a:r>
            <a:r>
              <a:rPr dirty="0"/>
              <a:t>	</a:t>
            </a:r>
            <a:r>
              <a:rPr dirty="0">
                <a:solidFill>
                  <a:srgbClr val="FF0000"/>
                </a:solidFill>
              </a:rPr>
              <a:t>D 1880 – 1950     </a:t>
            </a:r>
          </a:p>
          <a:p>
            <a:pPr marL="0" indent="0">
              <a:spcBef>
                <a:spcPts val="0"/>
              </a:spcBef>
              <a:buSzTx/>
              <a:buNone/>
              <a:tabLst>
                <a:tab pos="2590800" algn="l"/>
              </a:tabLst>
              <a:defRPr sz="1800"/>
            </a:pPr>
            <a:r>
              <a:rPr lang="de-DE" dirty="0"/>
              <a:t>   </a:t>
            </a:r>
            <a:r>
              <a:rPr dirty="0"/>
              <a:t>Tel: 0211/863959-18	E-Mail: </a:t>
            </a:r>
            <a:r>
              <a:rPr u="sng" dirty="0">
                <a:solidFill>
                  <a:srgbClr val="0000FF"/>
                </a:solidFill>
                <a:uFill>
                  <a:solidFill>
                    <a:srgbClr val="0000FF"/>
                  </a:solidFill>
                </a:uFill>
                <a:hlinkClick r:id="rId4"/>
              </a:rPr>
              <a:t>birgit.bimberg@rdgduesseldorf.de</a:t>
            </a:r>
          </a:p>
          <a:p>
            <a:pPr>
              <a:tabLst>
                <a:tab pos="2590800" algn="l"/>
              </a:tabLst>
              <a:defRPr sz="1800"/>
            </a:pPr>
            <a:endParaRPr u="sng" dirty="0">
              <a:solidFill>
                <a:srgbClr val="0000FF"/>
              </a:solidFill>
              <a:uFill>
                <a:solidFill>
                  <a:srgbClr val="0000FF"/>
                </a:solidFill>
              </a:uFill>
              <a:hlinkClick r:id="rId4"/>
            </a:endParaRPr>
          </a:p>
          <a:p>
            <a:pPr marL="0" indent="0">
              <a:tabLst>
                <a:tab pos="2590800" algn="l"/>
              </a:tabLst>
              <a:defRPr sz="1800" b="1"/>
            </a:pPr>
            <a:r>
              <a:rPr dirty="0"/>
              <a:t> </a:t>
            </a:r>
            <a:r>
              <a:rPr dirty="0" err="1"/>
              <a:t>Projektleitung</a:t>
            </a:r>
            <a:endParaRPr dirty="0"/>
          </a:p>
          <a:p>
            <a:pPr marL="0" indent="0">
              <a:buSzTx/>
              <a:buNone/>
              <a:tabLst>
                <a:tab pos="2590800" algn="l"/>
              </a:tabLst>
              <a:defRPr sz="1800"/>
            </a:pPr>
            <a:r>
              <a:rPr lang="de-DE" dirty="0"/>
              <a:t>  </a:t>
            </a:r>
            <a:r>
              <a:rPr dirty="0"/>
              <a:t>PDG Michael </a:t>
            </a:r>
            <a:r>
              <a:rPr dirty="0" err="1"/>
              <a:t>Bülhoff</a:t>
            </a:r>
            <a:r>
              <a:rPr dirty="0"/>
              <a:t>	E-Mail: </a:t>
            </a:r>
            <a:r>
              <a:rPr dirty="0" err="1"/>
              <a:t>buelhoff@rc-oberhausen.de</a:t>
            </a:r>
            <a:endParaRPr dirty="0"/>
          </a:p>
          <a:p>
            <a:pPr marL="0" indent="0">
              <a:buSzTx/>
              <a:buNone/>
              <a:tabLst>
                <a:tab pos="2590800" algn="l"/>
              </a:tabLst>
              <a:defRPr sz="800"/>
            </a:pPr>
            <a:endParaRPr dirty="0"/>
          </a:p>
          <a:p>
            <a:pPr marL="0" indent="0">
              <a:tabLst>
                <a:tab pos="2590800" algn="l"/>
              </a:tabLst>
              <a:defRPr sz="1800" b="1"/>
            </a:pPr>
            <a:r>
              <a:rPr dirty="0"/>
              <a:t> </a:t>
            </a:r>
            <a:r>
              <a:rPr dirty="0" err="1"/>
              <a:t>Projektkoordination</a:t>
            </a:r>
            <a:endParaRPr dirty="0"/>
          </a:p>
          <a:p>
            <a:pPr marL="0" indent="0">
              <a:buSzTx/>
              <a:buNone/>
              <a:tabLst>
                <a:tab pos="2590800" algn="l"/>
              </a:tabLst>
              <a:defRPr sz="1800"/>
            </a:pPr>
            <a:r>
              <a:rPr lang="de-DE" dirty="0"/>
              <a:t>  </a:t>
            </a:r>
            <a:r>
              <a:rPr dirty="0"/>
              <a:t>PP Jan Peter Hartmann	E-Mail: </a:t>
            </a:r>
            <a:r>
              <a:rPr dirty="0" err="1"/>
              <a:t>jphartmann@bluewin.ch</a:t>
            </a:r>
            <a:endParaRPr dirty="0"/>
          </a:p>
        </p:txBody>
      </p:sp>
      <p:sp>
        <p:nvSpPr>
          <p:cNvPr id="188" name="Titel 2"/>
          <p:cNvSpPr txBox="1">
            <a:spLocks noGrp="1"/>
          </p:cNvSpPr>
          <p:nvPr>
            <p:ph type="title"/>
          </p:nvPr>
        </p:nvSpPr>
        <p:spPr>
          <a:xfrm>
            <a:off x="2141621" y="312900"/>
            <a:ext cx="3380874" cy="1143002"/>
          </a:xfrm>
          <a:prstGeom prst="rect">
            <a:avLst/>
          </a:prstGeom>
        </p:spPr>
        <p:txBody>
          <a:bodyPr/>
          <a:lstStyle/>
          <a:p>
            <a:r>
              <a:rPr lang="de-DE" dirty="0"/>
              <a:t>Ihre </a:t>
            </a:r>
            <a:r>
              <a:rPr dirty="0" err="1"/>
              <a:t>Ansprechpartner</a:t>
            </a:r>
            <a:r>
              <a:rPr dirty="0"/>
              <a:t> </a:t>
            </a:r>
            <a:br>
              <a:rPr lang="de-DE" dirty="0"/>
            </a:br>
            <a:r>
              <a:rPr lang="de-DE" dirty="0"/>
              <a:t>bei 4 </a:t>
            </a:r>
            <a:r>
              <a:rPr dirty="0"/>
              <a:t>L</a:t>
            </a:r>
          </a:p>
        </p:txBody>
      </p:sp>
      <p:sp>
        <p:nvSpPr>
          <p:cNvPr id="189" name="Foliennummernplatzhalter 5"/>
          <p:cNvSpPr txBox="1">
            <a:spLocks noGrp="1"/>
          </p:cNvSpPr>
          <p:nvPr>
            <p:ph type="sldNum" sz="quarter" idx="4294967295"/>
          </p:nvPr>
        </p:nvSpPr>
        <p:spPr>
          <a:xfrm>
            <a:off x="8428176" y="6414760"/>
            <a:ext cx="258622"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pic>
        <p:nvPicPr>
          <p:cNvPr id="5" name="Grafik 4">
            <a:extLst>
              <a:ext uri="{FF2B5EF4-FFF2-40B4-BE49-F238E27FC236}">
                <a16:creationId xmlns:a16="http://schemas.microsoft.com/office/drawing/2014/main" id="{211AB204-C3C6-6A14-BEB7-D970DC5DEEAF}"/>
              </a:ext>
            </a:extLst>
          </p:cNvPr>
          <p:cNvPicPr>
            <a:picLocks noChangeAspect="1"/>
          </p:cNvPicPr>
          <p:nvPr/>
        </p:nvPicPr>
        <p:blipFill>
          <a:blip r:embed="rId5"/>
          <a:stretch>
            <a:fillRect/>
          </a:stretch>
        </p:blipFill>
        <p:spPr>
          <a:xfrm>
            <a:off x="611579" y="245592"/>
            <a:ext cx="1316990" cy="1210310"/>
          </a:xfrm>
          <a:prstGeom prst="rect">
            <a:avLst/>
          </a:prstGeom>
        </p:spPr>
      </p:pic>
      <p:pic>
        <p:nvPicPr>
          <p:cNvPr id="7" name="Grafik 6">
            <a:extLst>
              <a:ext uri="{FF2B5EF4-FFF2-40B4-BE49-F238E27FC236}">
                <a16:creationId xmlns:a16="http://schemas.microsoft.com/office/drawing/2014/main" id="{524C8DAA-3C82-AE61-A584-412E696068DC}"/>
              </a:ext>
            </a:extLst>
          </p:cNvPr>
          <p:cNvPicPr>
            <a:picLocks noChangeAspect="1"/>
          </p:cNvPicPr>
          <p:nvPr/>
        </p:nvPicPr>
        <p:blipFill>
          <a:blip r:embed="rId5"/>
          <a:stretch>
            <a:fillRect/>
          </a:stretch>
        </p:blipFill>
        <p:spPr>
          <a:xfrm>
            <a:off x="5807034" y="1600201"/>
            <a:ext cx="835151" cy="549234"/>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A66F8B6-F1C8-E5AF-76FD-1B07A27DEA54}"/>
              </a:ext>
            </a:extLst>
          </p:cNvPr>
          <p:cNvSpPr>
            <a:spLocks noGrp="1"/>
          </p:cNvSpPr>
          <p:nvPr>
            <p:ph type="body" idx="1"/>
          </p:nvPr>
        </p:nvSpPr>
        <p:spPr/>
        <p:txBody>
          <a:bodyPr/>
          <a:lstStyle/>
          <a:p>
            <a:endParaRPr lang="de-DE" dirty="0"/>
          </a:p>
          <a:p>
            <a:endParaRPr lang="de-DE" dirty="0"/>
          </a:p>
          <a:p>
            <a:endParaRPr lang="de-DE" dirty="0"/>
          </a:p>
          <a:p>
            <a:pPr marL="0" indent="0">
              <a:buNone/>
            </a:pPr>
            <a:r>
              <a:rPr lang="de-DE" sz="3200" dirty="0"/>
              <a:t>    Ich bedanke mich für Eure Aufmerksamkeit</a:t>
            </a:r>
          </a:p>
        </p:txBody>
      </p:sp>
      <p:sp>
        <p:nvSpPr>
          <p:cNvPr id="3" name="Titel 2">
            <a:extLst>
              <a:ext uri="{FF2B5EF4-FFF2-40B4-BE49-F238E27FC236}">
                <a16:creationId xmlns:a16="http://schemas.microsoft.com/office/drawing/2014/main" id="{3781E0F0-8AAB-B209-7DFA-E9941AA4AC0E}"/>
              </a:ext>
            </a:extLst>
          </p:cNvPr>
          <p:cNvSpPr>
            <a:spLocks noGrp="1"/>
          </p:cNvSpPr>
          <p:nvPr>
            <p:ph type="title"/>
          </p:nvPr>
        </p:nvSpPr>
        <p:spPr>
          <a:xfrm>
            <a:off x="457200" y="274638"/>
            <a:ext cx="8686800" cy="1143001"/>
          </a:xfrm>
        </p:spPr>
        <p:txBody>
          <a:bodyPr/>
          <a:lstStyle/>
          <a:p>
            <a:endParaRPr lang="de-DE" dirty="0"/>
          </a:p>
        </p:txBody>
      </p:sp>
      <p:pic>
        <p:nvPicPr>
          <p:cNvPr id="4" name="Grafik 3">
            <a:extLst>
              <a:ext uri="{FF2B5EF4-FFF2-40B4-BE49-F238E27FC236}">
                <a16:creationId xmlns:a16="http://schemas.microsoft.com/office/drawing/2014/main" id="{89716D62-EB78-75BF-0D50-E0CF6BEA7E2E}"/>
              </a:ext>
            </a:extLst>
          </p:cNvPr>
          <p:cNvPicPr>
            <a:picLocks noChangeAspect="1"/>
          </p:cNvPicPr>
          <p:nvPr/>
        </p:nvPicPr>
        <p:blipFill>
          <a:blip r:embed="rId2"/>
          <a:stretch>
            <a:fillRect/>
          </a:stretch>
        </p:blipFill>
        <p:spPr>
          <a:xfrm>
            <a:off x="500062" y="197008"/>
            <a:ext cx="1316990" cy="1210310"/>
          </a:xfrm>
          <a:prstGeom prst="rect">
            <a:avLst/>
          </a:prstGeom>
        </p:spPr>
      </p:pic>
    </p:spTree>
    <p:extLst>
      <p:ext uri="{BB962C8B-B14F-4D97-AF65-F5344CB8AC3E}">
        <p14:creationId xmlns:p14="http://schemas.microsoft.com/office/powerpoint/2010/main" val="40826885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nhaltsplatzhalter 1"/>
          <p:cNvSpPr txBox="1">
            <a:spLocks noGrp="1"/>
          </p:cNvSpPr>
          <p:nvPr>
            <p:ph type="body" idx="1"/>
          </p:nvPr>
        </p:nvSpPr>
        <p:spPr>
          <a:xfrm>
            <a:off x="457200" y="1628775"/>
            <a:ext cx="8229600" cy="4525963"/>
          </a:xfrm>
          <a:prstGeom prst="rect">
            <a:avLst/>
          </a:prstGeom>
        </p:spPr>
        <p:txBody>
          <a:bodyPr/>
          <a:lstStyle/>
          <a:p>
            <a:endParaRPr dirty="0"/>
          </a:p>
          <a:p>
            <a:r>
              <a:rPr dirty="0"/>
              <a:t>Das </a:t>
            </a:r>
            <a:r>
              <a:rPr dirty="0" err="1"/>
              <a:t>Projekt</a:t>
            </a:r>
            <a:r>
              <a:rPr dirty="0"/>
              <a:t> auf </a:t>
            </a:r>
            <a:r>
              <a:rPr dirty="0" err="1"/>
              <a:t>einen</a:t>
            </a:r>
            <a:r>
              <a:rPr dirty="0"/>
              <a:t> </a:t>
            </a:r>
            <a:r>
              <a:rPr dirty="0" err="1"/>
              <a:t>Blick</a:t>
            </a:r>
            <a:endParaRPr dirty="0"/>
          </a:p>
          <a:p>
            <a:pPr>
              <a:defRPr sz="800"/>
            </a:pPr>
            <a:endParaRPr dirty="0"/>
          </a:p>
          <a:p>
            <a:r>
              <a:rPr dirty="0" err="1"/>
              <a:t>Bedeutung</a:t>
            </a:r>
            <a:r>
              <a:rPr dirty="0"/>
              <a:t> der </a:t>
            </a:r>
            <a:r>
              <a:rPr dirty="0" err="1"/>
              <a:t>Leseförderung</a:t>
            </a:r>
            <a:endParaRPr dirty="0"/>
          </a:p>
          <a:p>
            <a:pPr>
              <a:defRPr sz="800"/>
            </a:pPr>
            <a:endParaRPr dirty="0"/>
          </a:p>
          <a:p>
            <a:r>
              <a:rPr dirty="0" err="1"/>
              <a:t>Vorstellung</a:t>
            </a:r>
            <a:r>
              <a:rPr dirty="0"/>
              <a:t> der </a:t>
            </a:r>
            <a:r>
              <a:rPr dirty="0" err="1"/>
              <a:t>Bücher</a:t>
            </a:r>
            <a:endParaRPr dirty="0"/>
          </a:p>
          <a:p>
            <a:pPr>
              <a:defRPr sz="800"/>
            </a:pPr>
            <a:endParaRPr dirty="0"/>
          </a:p>
          <a:p>
            <a:r>
              <a:rPr dirty="0" err="1"/>
              <a:t>Hinweise</a:t>
            </a:r>
            <a:r>
              <a:rPr dirty="0"/>
              <a:t> </a:t>
            </a:r>
            <a:r>
              <a:rPr dirty="0" err="1"/>
              <a:t>zur</a:t>
            </a:r>
            <a:r>
              <a:rPr dirty="0"/>
              <a:t> </a:t>
            </a:r>
            <a:r>
              <a:rPr dirty="0" err="1"/>
              <a:t>Projektdurchführung</a:t>
            </a:r>
            <a:endParaRPr dirty="0"/>
          </a:p>
          <a:p>
            <a:pPr>
              <a:defRPr sz="800"/>
            </a:pPr>
            <a:endParaRPr dirty="0"/>
          </a:p>
          <a:p>
            <a:r>
              <a:rPr dirty="0" err="1"/>
              <a:t>Beispiele</a:t>
            </a:r>
            <a:r>
              <a:rPr dirty="0"/>
              <a:t> </a:t>
            </a:r>
            <a:r>
              <a:rPr dirty="0" err="1"/>
              <a:t>vorbereiteter</a:t>
            </a:r>
            <a:r>
              <a:rPr dirty="0"/>
              <a:t> </a:t>
            </a:r>
            <a:r>
              <a:rPr dirty="0" err="1"/>
              <a:t>Unterlagen</a:t>
            </a:r>
            <a:endParaRPr dirty="0"/>
          </a:p>
          <a:p>
            <a:pPr>
              <a:defRPr sz="800"/>
            </a:pPr>
            <a:endParaRPr dirty="0"/>
          </a:p>
          <a:p>
            <a:r>
              <a:rPr dirty="0" err="1"/>
              <a:t>Beispiele</a:t>
            </a:r>
            <a:r>
              <a:rPr dirty="0"/>
              <a:t> für Feedback </a:t>
            </a:r>
          </a:p>
        </p:txBody>
      </p:sp>
      <p:sp>
        <p:nvSpPr>
          <p:cNvPr id="41" name="Foliennummernplatzhalter 4"/>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pic>
        <p:nvPicPr>
          <p:cNvPr id="42" name="Picture 6" descr="Picture 6"/>
          <p:cNvPicPr>
            <a:picLocks noChangeAspect="1"/>
          </p:cNvPicPr>
          <p:nvPr/>
        </p:nvPicPr>
        <p:blipFill>
          <a:blip r:embed="rId2"/>
          <a:stretch>
            <a:fillRect/>
          </a:stretch>
        </p:blipFill>
        <p:spPr>
          <a:xfrm>
            <a:off x="4572000" y="1628775"/>
            <a:ext cx="3976688" cy="4392613"/>
          </a:xfrm>
          <a:prstGeom prst="rect">
            <a:avLst/>
          </a:prstGeom>
          <a:ln w="12700">
            <a:miter lim="400000"/>
          </a:ln>
        </p:spPr>
      </p:pic>
      <p:sp>
        <p:nvSpPr>
          <p:cNvPr id="43" name="Titel 2"/>
          <p:cNvSpPr txBox="1">
            <a:spLocks noGrp="1"/>
          </p:cNvSpPr>
          <p:nvPr>
            <p:ph type="title"/>
          </p:nvPr>
        </p:nvSpPr>
        <p:spPr>
          <a:xfrm>
            <a:off x="457200" y="274638"/>
            <a:ext cx="8229600" cy="1143002"/>
          </a:xfrm>
          <a:prstGeom prst="rect">
            <a:avLst/>
          </a:prstGeom>
        </p:spPr>
        <p:txBody>
          <a:bodyPr/>
          <a:lstStyle/>
          <a:p>
            <a:r>
              <a:rPr lang="de-DE" dirty="0"/>
              <a:t>                           </a:t>
            </a:r>
            <a:r>
              <a:rPr dirty="0" err="1"/>
              <a:t>Inhaltsverzeichnis</a:t>
            </a:r>
            <a:r>
              <a:rPr lang="de-DE" dirty="0"/>
              <a:t> </a:t>
            </a:r>
            <a:endParaRPr dirty="0"/>
          </a:p>
        </p:txBody>
      </p:sp>
      <p:pic>
        <p:nvPicPr>
          <p:cNvPr id="6" name="Grafik 5">
            <a:extLst>
              <a:ext uri="{FF2B5EF4-FFF2-40B4-BE49-F238E27FC236}">
                <a16:creationId xmlns:a16="http://schemas.microsoft.com/office/drawing/2014/main" id="{A8D6A56C-74B1-1AD2-2861-A13747909C54}"/>
              </a:ext>
            </a:extLst>
          </p:cNvPr>
          <p:cNvPicPr>
            <a:picLocks noChangeAspect="1"/>
          </p:cNvPicPr>
          <p:nvPr/>
        </p:nvPicPr>
        <p:blipFill>
          <a:blip r:embed="rId3"/>
          <a:stretch>
            <a:fillRect/>
          </a:stretch>
        </p:blipFill>
        <p:spPr>
          <a:xfrm>
            <a:off x="604821" y="240984"/>
            <a:ext cx="1316990" cy="121031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2"/>
          <p:cNvSpPr txBox="1">
            <a:spLocks noGrp="1"/>
          </p:cNvSpPr>
          <p:nvPr>
            <p:ph type="ctrTitle"/>
          </p:nvPr>
        </p:nvSpPr>
        <p:spPr>
          <a:xfrm>
            <a:off x="685800" y="1557337"/>
            <a:ext cx="7772400" cy="4370388"/>
          </a:xfrm>
          <a:prstGeom prst="rect">
            <a:avLst/>
          </a:prstGeom>
        </p:spPr>
        <p:txBody>
          <a:bodyPr/>
          <a:lstStyle/>
          <a:p>
            <a:pPr>
              <a:defRPr sz="3200"/>
            </a:pPr>
            <a:r>
              <a:rPr dirty="0" err="1"/>
              <a:t>Förderung</a:t>
            </a:r>
            <a:r>
              <a:rPr dirty="0"/>
              <a:t> des Lese</a:t>
            </a:r>
            <a:r>
              <a:rPr lang="de-DE" dirty="0"/>
              <a:t>-Sinn-V</a:t>
            </a:r>
            <a:r>
              <a:rPr dirty="0" err="1"/>
              <a:t>erständnisses</a:t>
            </a:r>
            <a:r>
              <a:rPr dirty="0"/>
              <a:t> </a:t>
            </a:r>
            <a:br>
              <a:rPr dirty="0"/>
            </a:br>
            <a:r>
              <a:rPr dirty="0"/>
              <a:t>von </a:t>
            </a:r>
            <a:r>
              <a:rPr dirty="0" err="1"/>
              <a:t>Schulkindern</a:t>
            </a:r>
            <a:r>
              <a:rPr dirty="0"/>
              <a:t> der </a:t>
            </a:r>
            <a:r>
              <a:rPr dirty="0" err="1"/>
              <a:t>Klassenstufen</a:t>
            </a:r>
            <a:r>
              <a:rPr dirty="0"/>
              <a:t> 1 - 7</a:t>
            </a:r>
            <a:br>
              <a:rPr dirty="0"/>
            </a:br>
            <a:br>
              <a:rPr dirty="0"/>
            </a:br>
            <a:br>
              <a:rPr dirty="0"/>
            </a:br>
            <a:r>
              <a:rPr dirty="0" err="1"/>
              <a:t>Projekt</a:t>
            </a:r>
            <a:r>
              <a:rPr dirty="0"/>
              <a:t> „LLLL“ </a:t>
            </a:r>
            <a:br>
              <a:rPr dirty="0"/>
            </a:br>
            <a:r>
              <a:rPr dirty="0"/>
              <a:t>www.rotary4L.</a:t>
            </a:r>
            <a:r>
              <a:rPr lang="de-DE" dirty="0" err="1"/>
              <a:t>org</a:t>
            </a:r>
            <a:br>
              <a:rPr dirty="0"/>
            </a:br>
            <a:br>
              <a:rPr dirty="0"/>
            </a:br>
            <a:r>
              <a:rPr sz="2400" b="0" dirty="0" err="1"/>
              <a:t>Informationen</a:t>
            </a:r>
            <a:r>
              <a:rPr sz="2400" b="0" dirty="0"/>
              <a:t> für Rotary Clubs</a:t>
            </a:r>
            <a:br>
              <a:rPr sz="2400" b="0" dirty="0"/>
            </a:br>
            <a:r>
              <a:rPr lang="de-DE" sz="2400" b="0" dirty="0"/>
              <a:t>Mai</a:t>
            </a:r>
            <a:r>
              <a:rPr sz="2400" b="0" dirty="0"/>
              <a:t> 2022</a:t>
            </a:r>
          </a:p>
        </p:txBody>
      </p:sp>
      <p:pic>
        <p:nvPicPr>
          <p:cNvPr id="38" name="Picture 6" descr="Picture 6"/>
          <p:cNvPicPr>
            <a:picLocks noChangeAspect="1"/>
          </p:cNvPicPr>
          <p:nvPr/>
        </p:nvPicPr>
        <p:blipFill>
          <a:blip r:embed="rId2"/>
          <a:stretch>
            <a:fillRect/>
          </a:stretch>
        </p:blipFill>
        <p:spPr>
          <a:xfrm>
            <a:off x="5076825" y="3559175"/>
            <a:ext cx="3357563" cy="2246315"/>
          </a:xfrm>
          <a:prstGeom prst="rect">
            <a:avLst/>
          </a:prstGeom>
          <a:ln w="12700">
            <a:miter lim="400000"/>
          </a:ln>
        </p:spPr>
      </p:pic>
      <p:sp>
        <p:nvSpPr>
          <p:cNvPr id="2" name="Textfeld 1">
            <a:extLst>
              <a:ext uri="{FF2B5EF4-FFF2-40B4-BE49-F238E27FC236}">
                <a16:creationId xmlns:a16="http://schemas.microsoft.com/office/drawing/2014/main" id="{2A950B77-D76B-EFD3-AFA5-A4509EEA3F37}"/>
              </a:ext>
            </a:extLst>
          </p:cNvPr>
          <p:cNvSpPr txBox="1"/>
          <p:nvPr/>
        </p:nvSpPr>
        <p:spPr>
          <a:xfrm>
            <a:off x="783771" y="206829"/>
            <a:ext cx="1894115"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kumimoji="0" lang="de-DE" sz="1800" b="0" i="0" u="none" strike="noStrike" cap="none" spc="0" normalizeH="0" baseline="0" dirty="0">
              <a:ln>
                <a:noFill/>
              </a:ln>
              <a:solidFill>
                <a:srgbClr val="000000"/>
              </a:solidFill>
              <a:effectLst/>
              <a:uFillTx/>
              <a:latin typeface="+mj-lt"/>
              <a:ea typeface="+mj-ea"/>
              <a:cs typeface="+mj-cs"/>
              <a:sym typeface="Calibri"/>
            </a:endParaRPr>
          </a:p>
          <a:p>
            <a:endParaRPr lang="de-DE" dirty="0"/>
          </a:p>
          <a:p>
            <a:endParaRPr kumimoji="0" lang="de-DE" sz="1800" b="0" i="0" u="none" strike="noStrike" cap="none" spc="0" normalizeH="0" baseline="0" dirty="0">
              <a:ln>
                <a:noFill/>
              </a:ln>
              <a:solidFill>
                <a:srgbClr val="000000"/>
              </a:solidFill>
              <a:effectLst/>
              <a:uFillTx/>
              <a:latin typeface="+mj-lt"/>
              <a:ea typeface="+mj-ea"/>
              <a:cs typeface="+mj-cs"/>
              <a:sym typeface="Calibri"/>
            </a:endParaRPr>
          </a:p>
          <a:p>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Grafik 4">
            <a:extLst>
              <a:ext uri="{FF2B5EF4-FFF2-40B4-BE49-F238E27FC236}">
                <a16:creationId xmlns:a16="http://schemas.microsoft.com/office/drawing/2014/main" id="{6A82D4F1-6050-B56B-139B-3019E3626AE0}"/>
              </a:ext>
            </a:extLst>
          </p:cNvPr>
          <p:cNvPicPr>
            <a:picLocks noChangeAspect="1"/>
          </p:cNvPicPr>
          <p:nvPr/>
        </p:nvPicPr>
        <p:blipFill>
          <a:blip r:embed="rId3"/>
          <a:stretch>
            <a:fillRect/>
          </a:stretch>
        </p:blipFill>
        <p:spPr>
          <a:xfrm>
            <a:off x="941705" y="216688"/>
            <a:ext cx="1476642" cy="121031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el 2"/>
          <p:cNvSpPr txBox="1">
            <a:spLocks noGrp="1"/>
          </p:cNvSpPr>
          <p:nvPr>
            <p:ph type="title"/>
          </p:nvPr>
        </p:nvSpPr>
        <p:spPr>
          <a:xfrm>
            <a:off x="2526632" y="252663"/>
            <a:ext cx="2723153" cy="1164977"/>
          </a:xfrm>
          <a:prstGeom prst="rect">
            <a:avLst/>
          </a:prstGeom>
        </p:spPr>
        <p:txBody>
          <a:bodyPr>
            <a:normAutofit fontScale="90000"/>
          </a:bodyPr>
          <a:lstStyle/>
          <a:p>
            <a:pPr defTabSz="804672">
              <a:defRPr sz="2464"/>
            </a:pPr>
            <a:endParaRPr dirty="0"/>
          </a:p>
          <a:p>
            <a:pPr defTabSz="804672">
              <a:defRPr sz="2464"/>
            </a:pPr>
            <a:r>
              <a:rPr dirty="0" err="1"/>
              <a:t>Leseförderung</a:t>
            </a:r>
            <a:r>
              <a:rPr dirty="0"/>
              <a:t> von </a:t>
            </a:r>
            <a:r>
              <a:rPr dirty="0" err="1"/>
              <a:t>Schulkindern</a:t>
            </a:r>
            <a:r>
              <a:rPr dirty="0"/>
              <a:t> </a:t>
            </a:r>
            <a:r>
              <a:rPr dirty="0" err="1"/>
              <a:t>durch</a:t>
            </a:r>
            <a:r>
              <a:rPr dirty="0"/>
              <a:t> </a:t>
            </a:r>
            <a:r>
              <a:rPr dirty="0" err="1"/>
              <a:t>bewährte</a:t>
            </a:r>
            <a:r>
              <a:rPr dirty="0"/>
              <a:t> </a:t>
            </a:r>
            <a:r>
              <a:rPr dirty="0" err="1"/>
              <a:t>Buchspende</a:t>
            </a:r>
            <a:endParaRPr dirty="0"/>
          </a:p>
        </p:txBody>
      </p:sp>
      <p:sp>
        <p:nvSpPr>
          <p:cNvPr id="46" name="Foliennummernplatzhalter 5"/>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47" name="Rectangle 3"/>
          <p:cNvSpPr txBox="1">
            <a:spLocks noGrp="1"/>
          </p:cNvSpPr>
          <p:nvPr>
            <p:ph type="body" idx="1"/>
          </p:nvPr>
        </p:nvSpPr>
        <p:spPr>
          <a:xfrm>
            <a:off x="457200" y="1600200"/>
            <a:ext cx="8229600" cy="4525963"/>
          </a:xfrm>
          <a:prstGeom prst="rect">
            <a:avLst/>
          </a:prstGeom>
        </p:spPr>
        <p:txBody>
          <a:bodyPr>
            <a:normAutofit lnSpcReduction="10000"/>
          </a:bodyPr>
          <a:lstStyle/>
          <a:p>
            <a:r>
              <a:rPr dirty="0"/>
              <a:t>Rotary Clubs </a:t>
            </a:r>
            <a:r>
              <a:rPr dirty="0" err="1"/>
              <a:t>fördern</a:t>
            </a:r>
            <a:r>
              <a:rPr dirty="0"/>
              <a:t> das Lese</a:t>
            </a:r>
            <a:r>
              <a:rPr lang="de-DE" dirty="0"/>
              <a:t>-Sinn-V</a:t>
            </a:r>
            <a:r>
              <a:rPr dirty="0" err="1"/>
              <a:t>erständnis</a:t>
            </a:r>
            <a:r>
              <a:rPr dirty="0"/>
              <a:t> von </a:t>
            </a:r>
            <a:r>
              <a:rPr dirty="0" err="1"/>
              <a:t>Schulkindern</a:t>
            </a:r>
            <a:r>
              <a:rPr dirty="0"/>
              <a:t> der </a:t>
            </a:r>
            <a:br>
              <a:rPr dirty="0"/>
            </a:br>
            <a:r>
              <a:rPr dirty="0"/>
              <a:t>1. bis 7. </a:t>
            </a:r>
            <a:r>
              <a:rPr dirty="0" err="1"/>
              <a:t>Klassenstufe</a:t>
            </a:r>
            <a:r>
              <a:rPr dirty="0"/>
              <a:t> in </a:t>
            </a:r>
            <a:r>
              <a:rPr dirty="0" err="1"/>
              <a:t>ihrer</a:t>
            </a:r>
            <a:r>
              <a:rPr dirty="0"/>
              <a:t> Region</a:t>
            </a:r>
          </a:p>
          <a:p>
            <a:r>
              <a:rPr dirty="0" err="1"/>
              <a:t>Jedem</a:t>
            </a:r>
            <a:r>
              <a:rPr dirty="0"/>
              <a:t> </a:t>
            </a:r>
            <a:r>
              <a:rPr dirty="0" err="1"/>
              <a:t>Schüler</a:t>
            </a:r>
            <a:r>
              <a:rPr dirty="0"/>
              <a:t> </a:t>
            </a:r>
            <a:r>
              <a:rPr dirty="0" err="1"/>
              <a:t>wird</a:t>
            </a:r>
            <a:r>
              <a:rPr dirty="0"/>
              <a:t> </a:t>
            </a:r>
            <a:r>
              <a:rPr dirty="0" err="1"/>
              <a:t>ein</a:t>
            </a:r>
            <a:r>
              <a:rPr dirty="0"/>
              <a:t> </a:t>
            </a:r>
            <a:r>
              <a:rPr dirty="0" err="1"/>
              <a:t>speziell</a:t>
            </a:r>
            <a:r>
              <a:rPr dirty="0"/>
              <a:t> </a:t>
            </a:r>
            <a:r>
              <a:rPr dirty="0" err="1"/>
              <a:t>konzipiertes</a:t>
            </a:r>
            <a:r>
              <a:rPr dirty="0"/>
              <a:t> Buch </a:t>
            </a:r>
            <a:r>
              <a:rPr dirty="0" err="1"/>
              <a:t>geschenkt</a:t>
            </a:r>
            <a:r>
              <a:rPr dirty="0"/>
              <a:t>. Der Lehrer </a:t>
            </a:r>
            <a:r>
              <a:rPr dirty="0" err="1"/>
              <a:t>erhält</a:t>
            </a:r>
            <a:r>
              <a:rPr dirty="0"/>
              <a:t> </a:t>
            </a:r>
            <a:r>
              <a:rPr dirty="0" err="1"/>
              <a:t>Unterlagen</a:t>
            </a:r>
            <a:r>
              <a:rPr dirty="0"/>
              <a:t> </a:t>
            </a:r>
            <a:r>
              <a:rPr dirty="0" err="1"/>
              <a:t>zur</a:t>
            </a:r>
            <a:r>
              <a:rPr dirty="0"/>
              <a:t> </a:t>
            </a:r>
            <a:r>
              <a:rPr dirty="0" err="1"/>
              <a:t>Unterstützung</a:t>
            </a:r>
            <a:r>
              <a:rPr dirty="0"/>
              <a:t> seines </a:t>
            </a:r>
            <a:r>
              <a:rPr dirty="0" err="1"/>
              <a:t>Unterrichts</a:t>
            </a:r>
            <a:r>
              <a:rPr dirty="0"/>
              <a:t>. </a:t>
            </a:r>
          </a:p>
          <a:p>
            <a:r>
              <a:rPr dirty="0"/>
              <a:t>Clubs </a:t>
            </a:r>
            <a:r>
              <a:rPr dirty="0" err="1"/>
              <a:t>überreichen</a:t>
            </a:r>
            <a:r>
              <a:rPr dirty="0"/>
              <a:t> die </a:t>
            </a:r>
            <a:r>
              <a:rPr dirty="0" err="1"/>
              <a:t>Bücher</a:t>
            </a:r>
            <a:r>
              <a:rPr dirty="0"/>
              <a:t> und </a:t>
            </a:r>
            <a:br>
              <a:rPr dirty="0"/>
            </a:br>
            <a:r>
              <a:rPr dirty="0" err="1"/>
              <a:t>spenden</a:t>
            </a:r>
            <a:r>
              <a:rPr dirty="0"/>
              <a:t> die </a:t>
            </a:r>
            <a:r>
              <a:rPr dirty="0" err="1"/>
              <a:t>Kosten</a:t>
            </a:r>
            <a:r>
              <a:rPr dirty="0"/>
              <a:t> von 70 € </a:t>
            </a:r>
            <a:r>
              <a:rPr dirty="0" err="1"/>
              <a:t>bzw</a:t>
            </a:r>
            <a:r>
              <a:rPr dirty="0"/>
              <a:t>. 85 € </a:t>
            </a:r>
            <a:br>
              <a:rPr dirty="0"/>
            </a:br>
            <a:r>
              <a:rPr dirty="0"/>
              <a:t>pro </a:t>
            </a:r>
            <a:r>
              <a:rPr dirty="0" err="1"/>
              <a:t>Schulklasse</a:t>
            </a:r>
            <a:r>
              <a:rPr dirty="0"/>
              <a:t> </a:t>
            </a:r>
            <a:r>
              <a:rPr lang="de-DE" dirty="0"/>
              <a:t>an RDG</a:t>
            </a:r>
            <a:endParaRPr dirty="0"/>
          </a:p>
          <a:p>
            <a:r>
              <a:rPr dirty="0" err="1"/>
              <a:t>Bisher</a:t>
            </a:r>
            <a:r>
              <a:rPr dirty="0"/>
              <a:t> </a:t>
            </a:r>
            <a:r>
              <a:rPr dirty="0" err="1"/>
              <a:t>wurden</a:t>
            </a:r>
            <a:r>
              <a:rPr dirty="0"/>
              <a:t> 48.500 </a:t>
            </a:r>
            <a:r>
              <a:rPr dirty="0" err="1"/>
              <a:t>Schulkassen</a:t>
            </a:r>
            <a:r>
              <a:rPr dirty="0"/>
              <a:t> </a:t>
            </a:r>
            <a:r>
              <a:rPr dirty="0" err="1"/>
              <a:t>mit</a:t>
            </a:r>
            <a:r>
              <a:rPr dirty="0"/>
              <a:t> </a:t>
            </a:r>
            <a:br>
              <a:rPr dirty="0"/>
            </a:br>
            <a:r>
              <a:rPr dirty="0" err="1"/>
              <a:t>über</a:t>
            </a:r>
            <a:r>
              <a:rPr dirty="0"/>
              <a:t> 1.</a:t>
            </a:r>
            <a:r>
              <a:rPr lang="de-DE" dirty="0"/>
              <a:t>300.000</a:t>
            </a:r>
            <a:r>
              <a:rPr dirty="0"/>
              <a:t> </a:t>
            </a:r>
            <a:r>
              <a:rPr dirty="0" err="1"/>
              <a:t>Schülern</a:t>
            </a:r>
            <a:r>
              <a:rPr dirty="0"/>
              <a:t> </a:t>
            </a:r>
            <a:r>
              <a:rPr dirty="0" err="1"/>
              <a:t>gefördert</a:t>
            </a:r>
            <a:endParaRPr dirty="0"/>
          </a:p>
          <a:p>
            <a:r>
              <a:rPr dirty="0"/>
              <a:t>Sehr positive </a:t>
            </a:r>
            <a:r>
              <a:rPr dirty="0" err="1"/>
              <a:t>Resonanz</a:t>
            </a:r>
            <a:r>
              <a:rPr dirty="0"/>
              <a:t> von </a:t>
            </a:r>
            <a:r>
              <a:rPr dirty="0" err="1"/>
              <a:t>Schülern</a:t>
            </a:r>
            <a:r>
              <a:rPr dirty="0"/>
              <a:t>, </a:t>
            </a:r>
            <a:br>
              <a:rPr dirty="0"/>
            </a:br>
            <a:r>
              <a:rPr dirty="0" err="1"/>
              <a:t>Eltern</a:t>
            </a:r>
            <a:r>
              <a:rPr dirty="0"/>
              <a:t> und </a:t>
            </a:r>
            <a:r>
              <a:rPr dirty="0" err="1"/>
              <a:t>Lehrern</a:t>
            </a:r>
            <a:endParaRPr dirty="0"/>
          </a:p>
          <a:p>
            <a:r>
              <a:rPr dirty="0"/>
              <a:t>Das </a:t>
            </a:r>
            <a:r>
              <a:rPr dirty="0" err="1"/>
              <a:t>Projekt</a:t>
            </a:r>
            <a:r>
              <a:rPr dirty="0"/>
              <a:t> </a:t>
            </a:r>
            <a:r>
              <a:rPr dirty="0" err="1"/>
              <a:t>ist</a:t>
            </a:r>
            <a:r>
              <a:rPr dirty="0"/>
              <a:t> </a:t>
            </a:r>
            <a:r>
              <a:rPr dirty="0" err="1"/>
              <a:t>erprobt</a:t>
            </a:r>
            <a:r>
              <a:rPr dirty="0"/>
              <a:t> und </a:t>
            </a:r>
            <a:r>
              <a:rPr dirty="0" err="1"/>
              <a:t>einfach</a:t>
            </a:r>
            <a:r>
              <a:rPr dirty="0"/>
              <a:t> </a:t>
            </a:r>
            <a:br>
              <a:rPr dirty="0"/>
            </a:br>
            <a:r>
              <a:rPr dirty="0" err="1"/>
              <a:t>durchzuführen</a:t>
            </a:r>
            <a:r>
              <a:rPr dirty="0"/>
              <a:t>. Clubs </a:t>
            </a:r>
            <a:r>
              <a:rPr dirty="0" err="1"/>
              <a:t>werden</a:t>
            </a:r>
            <a:r>
              <a:rPr dirty="0"/>
              <a:t> </a:t>
            </a:r>
            <a:r>
              <a:rPr dirty="0" err="1"/>
              <a:t>durch</a:t>
            </a:r>
            <a:r>
              <a:rPr dirty="0"/>
              <a:t> RDG und </a:t>
            </a:r>
            <a:r>
              <a:rPr lang="de-DE" dirty="0"/>
              <a:t>das 4 L  Serviceteam </a:t>
            </a:r>
            <a:r>
              <a:rPr dirty="0"/>
              <a:t> </a:t>
            </a:r>
            <a:r>
              <a:rPr dirty="0" err="1"/>
              <a:t>unterstützt</a:t>
            </a:r>
            <a:endParaRPr dirty="0"/>
          </a:p>
        </p:txBody>
      </p:sp>
      <p:pic>
        <p:nvPicPr>
          <p:cNvPr id="48" name="Picture 4" descr="Picture 4"/>
          <p:cNvPicPr>
            <a:picLocks noChangeAspect="1"/>
          </p:cNvPicPr>
          <p:nvPr/>
        </p:nvPicPr>
        <p:blipFill>
          <a:blip r:embed="rId2"/>
          <a:stretch>
            <a:fillRect/>
          </a:stretch>
        </p:blipFill>
        <p:spPr>
          <a:xfrm>
            <a:off x="5450305" y="3002047"/>
            <a:ext cx="2817648" cy="2093940"/>
          </a:xfrm>
          <a:prstGeom prst="rect">
            <a:avLst/>
          </a:prstGeom>
          <a:ln w="12700">
            <a:miter lim="400000"/>
          </a:ln>
        </p:spPr>
      </p:pic>
      <p:pic>
        <p:nvPicPr>
          <p:cNvPr id="6" name="Grafik 5">
            <a:extLst>
              <a:ext uri="{FF2B5EF4-FFF2-40B4-BE49-F238E27FC236}">
                <a16:creationId xmlns:a16="http://schemas.microsoft.com/office/drawing/2014/main" id="{A3AAD6BD-3735-6058-0362-08A05E3FE062}"/>
              </a:ext>
            </a:extLst>
          </p:cNvPr>
          <p:cNvPicPr>
            <a:picLocks noChangeAspect="1"/>
          </p:cNvPicPr>
          <p:nvPr/>
        </p:nvPicPr>
        <p:blipFill>
          <a:blip r:embed="rId3"/>
          <a:stretch>
            <a:fillRect/>
          </a:stretch>
        </p:blipFill>
        <p:spPr>
          <a:xfrm>
            <a:off x="554436" y="229996"/>
            <a:ext cx="1316990" cy="121031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Inhaltsplatzhalter 1"/>
          <p:cNvSpPr txBox="1">
            <a:spLocks noGrp="1"/>
          </p:cNvSpPr>
          <p:nvPr>
            <p:ph type="body" idx="1"/>
          </p:nvPr>
        </p:nvSpPr>
        <p:spPr>
          <a:xfrm>
            <a:off x="457200" y="1600200"/>
            <a:ext cx="8229600" cy="4525963"/>
          </a:xfrm>
          <a:prstGeom prst="rect">
            <a:avLst/>
          </a:prstGeom>
        </p:spPr>
        <p:txBody>
          <a:bodyPr>
            <a:normAutofit lnSpcReduction="10000"/>
          </a:bodyPr>
          <a:lstStyle/>
          <a:p>
            <a:pPr algn="just"/>
            <a:r>
              <a:rPr dirty="0"/>
              <a:t>Ein </a:t>
            </a:r>
            <a:r>
              <a:rPr dirty="0" err="1"/>
              <a:t>Schwerpunkt</a:t>
            </a:r>
            <a:r>
              <a:rPr dirty="0"/>
              <a:t> </a:t>
            </a:r>
            <a:r>
              <a:rPr dirty="0" err="1"/>
              <a:t>rotarischer</a:t>
            </a:r>
            <a:r>
              <a:rPr dirty="0"/>
              <a:t> Arbeit </a:t>
            </a:r>
            <a:r>
              <a:rPr dirty="0" err="1"/>
              <a:t>ist</a:t>
            </a:r>
            <a:r>
              <a:rPr dirty="0"/>
              <a:t> </a:t>
            </a:r>
            <a:r>
              <a:rPr dirty="0" err="1"/>
              <a:t>Förderung</a:t>
            </a:r>
            <a:r>
              <a:rPr dirty="0"/>
              <a:t> von </a:t>
            </a:r>
            <a:r>
              <a:rPr dirty="0" err="1"/>
              <a:t>Bildung</a:t>
            </a:r>
            <a:r>
              <a:rPr dirty="0"/>
              <a:t> (Literacy). Lese- und </a:t>
            </a:r>
            <a:r>
              <a:rPr dirty="0" err="1"/>
              <a:t>Schreibfähigkeit</a:t>
            </a:r>
            <a:r>
              <a:rPr dirty="0"/>
              <a:t> </a:t>
            </a:r>
            <a:r>
              <a:rPr dirty="0" err="1"/>
              <a:t>ist</a:t>
            </a:r>
            <a:r>
              <a:rPr dirty="0"/>
              <a:t> </a:t>
            </a:r>
            <a:r>
              <a:rPr dirty="0" err="1"/>
              <a:t>eine</a:t>
            </a:r>
            <a:r>
              <a:rPr dirty="0"/>
              <a:t> </a:t>
            </a:r>
            <a:r>
              <a:rPr dirty="0" err="1"/>
              <a:t>Grundvoraussetzung</a:t>
            </a:r>
            <a:r>
              <a:rPr dirty="0"/>
              <a:t> für </a:t>
            </a:r>
            <a:r>
              <a:rPr dirty="0" err="1"/>
              <a:t>Demokratie</a:t>
            </a:r>
            <a:r>
              <a:rPr dirty="0"/>
              <a:t>,  </a:t>
            </a:r>
            <a:r>
              <a:rPr dirty="0" err="1"/>
              <a:t>Stabilität</a:t>
            </a:r>
            <a:r>
              <a:rPr dirty="0"/>
              <a:t> und </a:t>
            </a:r>
            <a:r>
              <a:rPr dirty="0" err="1"/>
              <a:t>wirtschaftliches</a:t>
            </a:r>
            <a:r>
              <a:rPr dirty="0"/>
              <a:t> </a:t>
            </a:r>
            <a:r>
              <a:rPr dirty="0" err="1"/>
              <a:t>Wohlergehen</a:t>
            </a:r>
            <a:r>
              <a:rPr dirty="0"/>
              <a:t>. Nur </a:t>
            </a:r>
            <a:r>
              <a:rPr dirty="0" err="1"/>
              <a:t>durch</a:t>
            </a:r>
            <a:r>
              <a:rPr dirty="0"/>
              <a:t> </a:t>
            </a:r>
            <a:r>
              <a:rPr dirty="0" err="1"/>
              <a:t>Bildung</a:t>
            </a:r>
            <a:r>
              <a:rPr dirty="0"/>
              <a:t> </a:t>
            </a:r>
            <a:r>
              <a:rPr dirty="0" err="1"/>
              <a:t>können</a:t>
            </a:r>
            <a:r>
              <a:rPr dirty="0"/>
              <a:t> Menschen Teil </a:t>
            </a:r>
            <a:r>
              <a:rPr dirty="0" err="1"/>
              <a:t>eines</a:t>
            </a:r>
            <a:r>
              <a:rPr dirty="0"/>
              <a:t> </a:t>
            </a:r>
            <a:r>
              <a:rPr dirty="0" err="1"/>
              <a:t>funktionierenden</a:t>
            </a:r>
            <a:r>
              <a:rPr dirty="0"/>
              <a:t> </a:t>
            </a:r>
            <a:r>
              <a:rPr dirty="0" err="1"/>
              <a:t>Gemeinwesen</a:t>
            </a:r>
            <a:r>
              <a:rPr dirty="0"/>
              <a:t> sein und </a:t>
            </a:r>
            <a:r>
              <a:rPr dirty="0" err="1"/>
              <a:t>sozialen</a:t>
            </a:r>
            <a:r>
              <a:rPr dirty="0"/>
              <a:t> </a:t>
            </a:r>
            <a:r>
              <a:rPr dirty="0" err="1"/>
              <a:t>Aufstieg</a:t>
            </a:r>
            <a:r>
              <a:rPr dirty="0"/>
              <a:t> </a:t>
            </a:r>
            <a:r>
              <a:rPr dirty="0" err="1"/>
              <a:t>erreichen</a:t>
            </a:r>
            <a:r>
              <a:rPr dirty="0"/>
              <a:t>. </a:t>
            </a:r>
          </a:p>
          <a:p>
            <a:pPr algn="just"/>
            <a:r>
              <a:rPr dirty="0"/>
              <a:t>Ein </a:t>
            </a:r>
            <a:r>
              <a:rPr dirty="0" err="1"/>
              <a:t>Schwerpunkt</a:t>
            </a:r>
            <a:r>
              <a:rPr dirty="0"/>
              <a:t> </a:t>
            </a:r>
            <a:r>
              <a:rPr dirty="0" err="1"/>
              <a:t>sozialen</a:t>
            </a:r>
            <a:r>
              <a:rPr dirty="0"/>
              <a:t> Engagements de</a:t>
            </a:r>
            <a:r>
              <a:rPr lang="de-DE" dirty="0" err="1"/>
              <a:t>r</a:t>
            </a:r>
            <a:r>
              <a:rPr dirty="0"/>
              <a:t> </a:t>
            </a:r>
            <a:r>
              <a:rPr dirty="0" err="1"/>
              <a:t>Distrikt</a:t>
            </a:r>
            <a:r>
              <a:rPr lang="de-DE" dirty="0" err="1"/>
              <a:t>e</a:t>
            </a:r>
            <a:r>
              <a:rPr dirty="0"/>
              <a:t> </a:t>
            </a:r>
            <a:r>
              <a:rPr dirty="0" err="1"/>
              <a:t>ist</a:t>
            </a:r>
            <a:r>
              <a:rPr dirty="0"/>
              <a:t> </a:t>
            </a:r>
            <a:r>
              <a:rPr dirty="0" err="1"/>
              <a:t>daher</a:t>
            </a:r>
            <a:r>
              <a:rPr dirty="0"/>
              <a:t> die </a:t>
            </a:r>
            <a:r>
              <a:rPr dirty="0" err="1"/>
              <a:t>Förderung</a:t>
            </a:r>
            <a:r>
              <a:rPr dirty="0"/>
              <a:t> des Lese</a:t>
            </a:r>
            <a:r>
              <a:rPr lang="de-DE" dirty="0"/>
              <a:t>-Sinn-V</a:t>
            </a:r>
            <a:r>
              <a:rPr dirty="0" err="1"/>
              <a:t>erständnisses</a:t>
            </a:r>
            <a:r>
              <a:rPr dirty="0"/>
              <a:t> von </a:t>
            </a:r>
            <a:r>
              <a:rPr dirty="0" err="1"/>
              <a:t>Schulkindern</a:t>
            </a:r>
            <a:r>
              <a:rPr dirty="0"/>
              <a:t> in </a:t>
            </a:r>
            <a:r>
              <a:rPr lang="de-DE" dirty="0"/>
              <a:t>der</a:t>
            </a:r>
            <a:r>
              <a:rPr dirty="0"/>
              <a:t> Region.  </a:t>
            </a:r>
          </a:p>
          <a:p>
            <a:pPr algn="just"/>
            <a:r>
              <a:rPr dirty="0" err="1"/>
              <a:t>Im</a:t>
            </a:r>
            <a:r>
              <a:rPr dirty="0"/>
              <a:t> </a:t>
            </a:r>
            <a:r>
              <a:rPr dirty="0" err="1"/>
              <a:t>Jahr</a:t>
            </a:r>
            <a:r>
              <a:rPr dirty="0"/>
              <a:t> 2003 </a:t>
            </a:r>
            <a:r>
              <a:rPr dirty="0" err="1"/>
              <a:t>haben</a:t>
            </a:r>
            <a:r>
              <a:rPr dirty="0"/>
              <a:t> PDG Falter in </a:t>
            </a:r>
            <a:r>
              <a:rPr dirty="0" err="1"/>
              <a:t>Zusammenarbeit</a:t>
            </a:r>
            <a:r>
              <a:rPr dirty="0"/>
              <a:t> </a:t>
            </a:r>
            <a:r>
              <a:rPr dirty="0" err="1"/>
              <a:t>mit</a:t>
            </a:r>
            <a:r>
              <a:rPr dirty="0"/>
              <a:t> Frau Monika </a:t>
            </a:r>
            <a:r>
              <a:rPr dirty="0" err="1"/>
              <a:t>Schröder</a:t>
            </a:r>
            <a:r>
              <a:rPr dirty="0"/>
              <a:t>, </a:t>
            </a:r>
            <a:r>
              <a:rPr dirty="0" err="1"/>
              <a:t>Grundschullehrerin</a:t>
            </a:r>
            <a:r>
              <a:rPr dirty="0"/>
              <a:t> in Aachen und </a:t>
            </a:r>
            <a:r>
              <a:rPr dirty="0" err="1"/>
              <a:t>mit</a:t>
            </a:r>
            <a:r>
              <a:rPr dirty="0"/>
              <a:t> Frau Dr. Ingrid </a:t>
            </a:r>
            <a:r>
              <a:rPr dirty="0" err="1"/>
              <a:t>Böttcher</a:t>
            </a:r>
            <a:r>
              <a:rPr dirty="0"/>
              <a:t> </a:t>
            </a:r>
            <a:r>
              <a:rPr dirty="0" err="1"/>
              <a:t>vom</a:t>
            </a:r>
            <a:r>
              <a:rPr dirty="0"/>
              <a:t> </a:t>
            </a:r>
            <a:r>
              <a:rPr dirty="0" err="1"/>
              <a:t>Germanistischen</a:t>
            </a:r>
            <a:r>
              <a:rPr dirty="0"/>
              <a:t> </a:t>
            </a:r>
            <a:r>
              <a:rPr dirty="0" err="1"/>
              <a:t>Institut</a:t>
            </a:r>
            <a:r>
              <a:rPr dirty="0"/>
              <a:t> der RWTH Aachen das </a:t>
            </a:r>
            <a:r>
              <a:rPr dirty="0" err="1"/>
              <a:t>Projekt</a:t>
            </a:r>
            <a:r>
              <a:rPr dirty="0"/>
              <a:t> LLLL: </a:t>
            </a:r>
            <a:endParaRPr lang="de-DE" dirty="0"/>
          </a:p>
          <a:p>
            <a:pPr marL="0" indent="0" algn="just">
              <a:buNone/>
            </a:pPr>
            <a:r>
              <a:rPr lang="de-DE" dirty="0"/>
              <a:t>                        </a:t>
            </a:r>
            <a:r>
              <a:rPr dirty="0">
                <a:solidFill>
                  <a:srgbClr val="FF947D"/>
                </a:solidFill>
              </a:rPr>
              <a:t>„</a:t>
            </a:r>
            <a:r>
              <a:rPr b="1" dirty="0" err="1">
                <a:solidFill>
                  <a:srgbClr val="FF947D"/>
                </a:solidFill>
              </a:rPr>
              <a:t>L</a:t>
            </a:r>
            <a:r>
              <a:rPr dirty="0" err="1">
                <a:solidFill>
                  <a:srgbClr val="FF947D"/>
                </a:solidFill>
              </a:rPr>
              <a:t>esen</a:t>
            </a:r>
            <a:r>
              <a:rPr dirty="0">
                <a:solidFill>
                  <a:srgbClr val="FF947D"/>
                </a:solidFill>
              </a:rPr>
              <a:t> </a:t>
            </a:r>
            <a:r>
              <a:rPr b="1" dirty="0" err="1">
                <a:solidFill>
                  <a:srgbClr val="FF947D"/>
                </a:solidFill>
              </a:rPr>
              <a:t>L</a:t>
            </a:r>
            <a:r>
              <a:rPr dirty="0" err="1">
                <a:solidFill>
                  <a:srgbClr val="FF947D"/>
                </a:solidFill>
              </a:rPr>
              <a:t>ernen</a:t>
            </a:r>
            <a:r>
              <a:rPr dirty="0">
                <a:solidFill>
                  <a:srgbClr val="FF947D"/>
                </a:solidFill>
              </a:rPr>
              <a:t> - </a:t>
            </a:r>
            <a:r>
              <a:rPr b="1" dirty="0">
                <a:solidFill>
                  <a:srgbClr val="FF947D"/>
                </a:solidFill>
              </a:rPr>
              <a:t>L</a:t>
            </a:r>
            <a:r>
              <a:rPr dirty="0">
                <a:solidFill>
                  <a:srgbClr val="FF947D"/>
                </a:solidFill>
              </a:rPr>
              <a:t>eben </a:t>
            </a:r>
            <a:r>
              <a:rPr b="1" dirty="0" err="1">
                <a:solidFill>
                  <a:srgbClr val="FF947D"/>
                </a:solidFill>
              </a:rPr>
              <a:t>L</a:t>
            </a:r>
            <a:r>
              <a:rPr dirty="0" err="1">
                <a:solidFill>
                  <a:srgbClr val="FF947D"/>
                </a:solidFill>
              </a:rPr>
              <a:t>ernen</a:t>
            </a:r>
            <a:r>
              <a:rPr dirty="0">
                <a:solidFill>
                  <a:srgbClr val="FF947D"/>
                </a:solidFill>
              </a:rPr>
              <a:t>“ </a:t>
            </a:r>
            <a:r>
              <a:rPr dirty="0" err="1"/>
              <a:t>entwickelt</a:t>
            </a:r>
            <a:r>
              <a:rPr dirty="0"/>
              <a:t>. </a:t>
            </a:r>
          </a:p>
          <a:p>
            <a:pPr algn="just"/>
            <a:r>
              <a:rPr dirty="0"/>
              <a:t>Rotary Clubs </a:t>
            </a:r>
            <a:r>
              <a:rPr dirty="0" err="1"/>
              <a:t>schenken</a:t>
            </a:r>
            <a:r>
              <a:rPr dirty="0"/>
              <a:t> </a:t>
            </a:r>
            <a:r>
              <a:rPr dirty="0" err="1"/>
              <a:t>Schülern</a:t>
            </a:r>
            <a:r>
              <a:rPr dirty="0"/>
              <a:t> </a:t>
            </a:r>
            <a:r>
              <a:rPr dirty="0" err="1"/>
              <a:t>ein</a:t>
            </a:r>
            <a:r>
              <a:rPr dirty="0"/>
              <a:t> </a:t>
            </a:r>
            <a:r>
              <a:rPr dirty="0" err="1"/>
              <a:t>Lesebuch</a:t>
            </a:r>
            <a:r>
              <a:rPr dirty="0"/>
              <a:t> -für manche Kinder </a:t>
            </a:r>
            <a:r>
              <a:rPr dirty="0" err="1"/>
              <a:t>ihr</a:t>
            </a:r>
            <a:r>
              <a:rPr dirty="0"/>
              <a:t> </a:t>
            </a:r>
            <a:r>
              <a:rPr dirty="0" err="1"/>
              <a:t>erstes</a:t>
            </a:r>
            <a:r>
              <a:rPr dirty="0"/>
              <a:t> </a:t>
            </a:r>
            <a:r>
              <a:rPr dirty="0" err="1"/>
              <a:t>eigenes</a:t>
            </a:r>
            <a:r>
              <a:rPr dirty="0"/>
              <a:t> Buch- und </a:t>
            </a:r>
            <a:r>
              <a:rPr dirty="0" err="1"/>
              <a:t>Lehrern</a:t>
            </a:r>
            <a:r>
              <a:rPr dirty="0"/>
              <a:t> </a:t>
            </a:r>
            <a:r>
              <a:rPr dirty="0" err="1"/>
              <a:t>professionell</a:t>
            </a:r>
            <a:r>
              <a:rPr dirty="0"/>
              <a:t> </a:t>
            </a:r>
            <a:r>
              <a:rPr dirty="0" err="1"/>
              <a:t>aufbereitetes</a:t>
            </a:r>
            <a:r>
              <a:rPr dirty="0"/>
              <a:t> </a:t>
            </a:r>
            <a:r>
              <a:rPr dirty="0" err="1"/>
              <a:t>didaktisches</a:t>
            </a:r>
            <a:r>
              <a:rPr dirty="0"/>
              <a:t> Material </a:t>
            </a:r>
            <a:r>
              <a:rPr dirty="0" err="1"/>
              <a:t>zur</a:t>
            </a:r>
            <a:r>
              <a:rPr dirty="0"/>
              <a:t> </a:t>
            </a:r>
            <a:r>
              <a:rPr dirty="0" err="1"/>
              <a:t>Begleitung</a:t>
            </a:r>
            <a:r>
              <a:rPr dirty="0"/>
              <a:t> des </a:t>
            </a:r>
            <a:r>
              <a:rPr dirty="0" err="1"/>
              <a:t>Unterrichts</a:t>
            </a:r>
            <a:r>
              <a:rPr dirty="0"/>
              <a:t>. </a:t>
            </a:r>
          </a:p>
        </p:txBody>
      </p:sp>
      <p:sp>
        <p:nvSpPr>
          <p:cNvPr id="51" name="Titel 2"/>
          <p:cNvSpPr txBox="1">
            <a:spLocks noGrp="1"/>
          </p:cNvSpPr>
          <p:nvPr>
            <p:ph type="title"/>
          </p:nvPr>
        </p:nvSpPr>
        <p:spPr>
          <a:xfrm>
            <a:off x="2310062" y="274638"/>
            <a:ext cx="3086535" cy="1143002"/>
          </a:xfrm>
          <a:prstGeom prst="rect">
            <a:avLst/>
          </a:prstGeom>
        </p:spPr>
        <p:txBody>
          <a:bodyPr>
            <a:normAutofit fontScale="90000"/>
          </a:bodyPr>
          <a:lstStyle/>
          <a:p>
            <a:pPr defTabSz="804672">
              <a:defRPr sz="2464"/>
            </a:pPr>
            <a:r>
              <a:rPr dirty="0" err="1"/>
              <a:t>Leseförderung</a:t>
            </a:r>
            <a:r>
              <a:rPr dirty="0"/>
              <a:t> – </a:t>
            </a:r>
            <a:r>
              <a:rPr dirty="0" err="1"/>
              <a:t>wichtiger</a:t>
            </a:r>
            <a:r>
              <a:rPr dirty="0"/>
              <a:t> </a:t>
            </a:r>
            <a:r>
              <a:rPr dirty="0" err="1"/>
              <a:t>Aspekt</a:t>
            </a:r>
            <a:r>
              <a:rPr dirty="0"/>
              <a:t> </a:t>
            </a:r>
          </a:p>
          <a:p>
            <a:pPr defTabSz="804672">
              <a:defRPr sz="2464"/>
            </a:pPr>
            <a:r>
              <a:rPr dirty="0"/>
              <a:t>des </a:t>
            </a:r>
            <a:r>
              <a:rPr dirty="0" err="1"/>
              <a:t>sozialen</a:t>
            </a:r>
            <a:r>
              <a:rPr dirty="0"/>
              <a:t> Engagements von Rotary</a:t>
            </a:r>
          </a:p>
        </p:txBody>
      </p:sp>
      <p:sp>
        <p:nvSpPr>
          <p:cNvPr id="52" name="Foliennummernplatzhalter 4"/>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5" name="Grafik 4">
            <a:extLst>
              <a:ext uri="{FF2B5EF4-FFF2-40B4-BE49-F238E27FC236}">
                <a16:creationId xmlns:a16="http://schemas.microsoft.com/office/drawing/2014/main" id="{506594BF-EFBA-65DE-1B2D-07F5F7C1D862}"/>
              </a:ext>
            </a:extLst>
          </p:cNvPr>
          <p:cNvPicPr>
            <a:picLocks noChangeAspect="1"/>
          </p:cNvPicPr>
          <p:nvPr/>
        </p:nvPicPr>
        <p:blipFill>
          <a:blip r:embed="rId2"/>
          <a:stretch>
            <a:fillRect/>
          </a:stretch>
        </p:blipFill>
        <p:spPr>
          <a:xfrm>
            <a:off x="457200" y="274638"/>
            <a:ext cx="1316990" cy="121031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el 2"/>
          <p:cNvSpPr txBox="1">
            <a:spLocks noGrp="1"/>
          </p:cNvSpPr>
          <p:nvPr>
            <p:ph type="title"/>
          </p:nvPr>
        </p:nvSpPr>
        <p:spPr>
          <a:xfrm>
            <a:off x="2117558" y="274638"/>
            <a:ext cx="3369788" cy="1143002"/>
          </a:xfrm>
          <a:prstGeom prst="rect">
            <a:avLst/>
          </a:prstGeom>
        </p:spPr>
        <p:txBody>
          <a:bodyPr>
            <a:normAutofit fontScale="90000"/>
          </a:bodyPr>
          <a:lstStyle/>
          <a:p>
            <a:pPr defTabSz="804672">
              <a:defRPr sz="2464"/>
            </a:pPr>
            <a:r>
              <a:rPr dirty="0" err="1"/>
              <a:t>Hohe</a:t>
            </a:r>
            <a:r>
              <a:rPr dirty="0"/>
              <a:t> </a:t>
            </a:r>
            <a:r>
              <a:rPr dirty="0" err="1"/>
              <a:t>Attraktivität</a:t>
            </a:r>
            <a:r>
              <a:rPr dirty="0"/>
              <a:t> des </a:t>
            </a:r>
            <a:r>
              <a:rPr dirty="0" err="1"/>
              <a:t>Projektes</a:t>
            </a:r>
            <a:r>
              <a:rPr dirty="0"/>
              <a:t> </a:t>
            </a:r>
            <a:r>
              <a:rPr lang="de-DE" dirty="0"/>
              <a:t>für Schulen </a:t>
            </a:r>
            <a:r>
              <a:rPr dirty="0"/>
              <a:t> und Rotary Clubs </a:t>
            </a:r>
          </a:p>
          <a:p>
            <a:pPr defTabSz="804672">
              <a:defRPr sz="2464"/>
            </a:pPr>
            <a:endParaRPr dirty="0"/>
          </a:p>
        </p:txBody>
      </p:sp>
      <p:sp>
        <p:nvSpPr>
          <p:cNvPr id="55" name="Foliennummernplatzhalter 5"/>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56" name="Inhaltsplatzhalter 1"/>
          <p:cNvSpPr txBox="1"/>
          <p:nvPr/>
        </p:nvSpPr>
        <p:spPr>
          <a:xfrm>
            <a:off x="529906" y="2427289"/>
            <a:ext cx="2916876" cy="347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lgn="just">
              <a:spcBef>
                <a:spcPts val="300"/>
              </a:spcBef>
              <a:buClr>
                <a:srgbClr val="0001FF"/>
              </a:buClr>
              <a:buSzPct val="90000"/>
              <a:buFont typeface="Calibri"/>
              <a:buChar char="•"/>
              <a:defRPr sz="1600"/>
            </a:pPr>
            <a:r>
              <a:rPr dirty="0" err="1"/>
              <a:t>Bereits</a:t>
            </a:r>
            <a:r>
              <a:rPr dirty="0"/>
              <a:t> </a:t>
            </a:r>
            <a:r>
              <a:rPr dirty="0" err="1"/>
              <a:t>im</a:t>
            </a:r>
            <a:r>
              <a:rPr dirty="0"/>
              <a:t> </a:t>
            </a:r>
            <a:r>
              <a:rPr dirty="0" err="1"/>
              <a:t>ersten</a:t>
            </a:r>
            <a:r>
              <a:rPr dirty="0"/>
              <a:t> </a:t>
            </a:r>
            <a:r>
              <a:rPr dirty="0" err="1"/>
              <a:t>Jahr</a:t>
            </a:r>
            <a:r>
              <a:rPr dirty="0"/>
              <a:t> </a:t>
            </a:r>
            <a:r>
              <a:rPr dirty="0" err="1"/>
              <a:t>beteiligten</a:t>
            </a:r>
            <a:r>
              <a:rPr dirty="0"/>
              <a:t> </a:t>
            </a:r>
            <a:r>
              <a:rPr dirty="0" err="1"/>
              <a:t>sich</a:t>
            </a:r>
            <a:r>
              <a:rPr dirty="0"/>
              <a:t> </a:t>
            </a:r>
            <a:r>
              <a:rPr dirty="0" err="1"/>
              <a:t>über</a:t>
            </a:r>
            <a:r>
              <a:rPr dirty="0"/>
              <a:t> 50% der Clubs in den </a:t>
            </a:r>
            <a:r>
              <a:rPr dirty="0" err="1"/>
              <a:t>Distrikten</a:t>
            </a:r>
            <a:r>
              <a:rPr dirty="0"/>
              <a:t> 1870 und 1850. </a:t>
            </a:r>
            <a:endParaRPr dirty="0">
              <a:latin typeface="Arial"/>
              <a:ea typeface="Arial"/>
              <a:cs typeface="Arial"/>
              <a:sym typeface="Arial"/>
            </a:endParaRPr>
          </a:p>
          <a:p>
            <a:pPr marL="285750" indent="-285750" algn="just">
              <a:spcBef>
                <a:spcPts val="300"/>
              </a:spcBef>
              <a:buClr>
                <a:srgbClr val="0001FF"/>
              </a:buClr>
              <a:buSzPct val="90000"/>
              <a:buFont typeface="Calibri"/>
              <a:buChar char="•"/>
              <a:defRPr sz="1600"/>
            </a:pPr>
            <a:r>
              <a:rPr dirty="0"/>
              <a:t>Clubs des </a:t>
            </a:r>
            <a:r>
              <a:rPr dirty="0" err="1"/>
              <a:t>Distrikts</a:t>
            </a:r>
            <a:r>
              <a:rPr dirty="0"/>
              <a:t> 1870 </a:t>
            </a:r>
            <a:r>
              <a:rPr dirty="0" err="1"/>
              <a:t>haben</a:t>
            </a:r>
            <a:r>
              <a:rPr dirty="0"/>
              <a:t> </a:t>
            </a:r>
            <a:r>
              <a:rPr dirty="0" err="1"/>
              <a:t>im</a:t>
            </a:r>
            <a:r>
              <a:rPr dirty="0"/>
              <a:t> </a:t>
            </a:r>
            <a:r>
              <a:rPr dirty="0" err="1"/>
              <a:t>ersten</a:t>
            </a:r>
            <a:r>
              <a:rPr dirty="0"/>
              <a:t>  </a:t>
            </a:r>
            <a:r>
              <a:rPr dirty="0" err="1"/>
              <a:t>Jahr</a:t>
            </a:r>
            <a:r>
              <a:rPr dirty="0"/>
              <a:t> </a:t>
            </a:r>
            <a:r>
              <a:rPr dirty="0" err="1"/>
              <a:t>über</a:t>
            </a:r>
            <a:r>
              <a:rPr dirty="0"/>
              <a:t> 24.000 </a:t>
            </a:r>
            <a:r>
              <a:rPr dirty="0" err="1"/>
              <a:t>Schüler</a:t>
            </a:r>
            <a:r>
              <a:rPr dirty="0"/>
              <a:t> </a:t>
            </a:r>
            <a:r>
              <a:rPr dirty="0" err="1"/>
              <a:t>gefördert</a:t>
            </a:r>
            <a:endParaRPr dirty="0">
              <a:latin typeface="Arial"/>
              <a:ea typeface="Arial"/>
              <a:cs typeface="Arial"/>
              <a:sym typeface="Arial"/>
            </a:endParaRPr>
          </a:p>
          <a:p>
            <a:pPr marL="285750" indent="-285750" algn="just">
              <a:spcBef>
                <a:spcPts val="300"/>
              </a:spcBef>
              <a:buClr>
                <a:srgbClr val="0001FF"/>
              </a:buClr>
              <a:buSzPct val="90000"/>
              <a:buFont typeface="Calibri"/>
              <a:buChar char="•"/>
              <a:defRPr sz="1600"/>
            </a:pPr>
            <a:r>
              <a:rPr dirty="0"/>
              <a:t>Clubs </a:t>
            </a:r>
            <a:r>
              <a:rPr dirty="0" err="1"/>
              <a:t>im</a:t>
            </a:r>
            <a:r>
              <a:rPr dirty="0"/>
              <a:t> </a:t>
            </a:r>
            <a:r>
              <a:rPr dirty="0" err="1"/>
              <a:t>Distrikt</a:t>
            </a:r>
            <a:r>
              <a:rPr dirty="0"/>
              <a:t> 1850 </a:t>
            </a:r>
            <a:r>
              <a:rPr dirty="0" err="1"/>
              <a:t>haben</a:t>
            </a:r>
            <a:r>
              <a:rPr dirty="0"/>
              <a:t> in den </a:t>
            </a:r>
            <a:r>
              <a:rPr dirty="0" err="1"/>
              <a:t>ersten</a:t>
            </a:r>
            <a:r>
              <a:rPr dirty="0"/>
              <a:t> 3 </a:t>
            </a:r>
            <a:r>
              <a:rPr dirty="0" err="1"/>
              <a:t>Monaten</a:t>
            </a:r>
            <a:r>
              <a:rPr dirty="0"/>
              <a:t> </a:t>
            </a:r>
            <a:r>
              <a:rPr dirty="0" err="1"/>
              <a:t>über</a:t>
            </a:r>
            <a:r>
              <a:rPr dirty="0"/>
              <a:t> 14.000 </a:t>
            </a:r>
            <a:r>
              <a:rPr dirty="0" err="1"/>
              <a:t>Schüler</a:t>
            </a:r>
            <a:r>
              <a:rPr dirty="0"/>
              <a:t> </a:t>
            </a:r>
            <a:r>
              <a:rPr dirty="0" err="1"/>
              <a:t>gefördert</a:t>
            </a:r>
            <a:endParaRPr dirty="0">
              <a:latin typeface="Arial"/>
              <a:ea typeface="Arial"/>
              <a:cs typeface="Arial"/>
              <a:sym typeface="Arial"/>
            </a:endParaRPr>
          </a:p>
          <a:p>
            <a:pPr marL="285750" indent="-285750" algn="just">
              <a:spcBef>
                <a:spcPts val="300"/>
              </a:spcBef>
              <a:defRPr sz="1600">
                <a:latin typeface="Wingdings"/>
                <a:ea typeface="Wingdings"/>
                <a:cs typeface="Wingdings"/>
                <a:sym typeface="Wingdings"/>
              </a:defRPr>
            </a:pPr>
            <a:r>
              <a:rPr dirty="0"/>
              <a:t> </a:t>
            </a:r>
            <a:r>
              <a:rPr dirty="0" err="1">
                <a:latin typeface="+mj-lt"/>
                <a:ea typeface="+mj-ea"/>
                <a:cs typeface="+mj-cs"/>
                <a:sym typeface="Calibri"/>
              </a:rPr>
              <a:t>Im</a:t>
            </a:r>
            <a:r>
              <a:rPr dirty="0">
                <a:latin typeface="+mj-lt"/>
                <a:ea typeface="+mj-ea"/>
                <a:cs typeface="+mj-cs"/>
                <a:sym typeface="Calibri"/>
              </a:rPr>
              <a:t> </a:t>
            </a:r>
            <a:r>
              <a:rPr dirty="0" err="1">
                <a:latin typeface="+mj-lt"/>
                <a:ea typeface="+mj-ea"/>
                <a:cs typeface="+mj-cs"/>
                <a:sym typeface="Calibri"/>
              </a:rPr>
              <a:t>Durchschnitt</a:t>
            </a:r>
            <a:r>
              <a:rPr dirty="0">
                <a:latin typeface="+mj-lt"/>
                <a:ea typeface="+mj-ea"/>
                <a:cs typeface="+mj-cs"/>
                <a:sym typeface="Calibri"/>
              </a:rPr>
              <a:t> </a:t>
            </a:r>
            <a:r>
              <a:rPr dirty="0" err="1">
                <a:latin typeface="+mj-lt"/>
                <a:ea typeface="+mj-ea"/>
                <a:cs typeface="+mj-cs"/>
                <a:sym typeface="Calibri"/>
              </a:rPr>
              <a:t>fördert</a:t>
            </a:r>
            <a:r>
              <a:rPr dirty="0">
                <a:latin typeface="+mj-lt"/>
                <a:ea typeface="+mj-ea"/>
                <a:cs typeface="+mj-cs"/>
                <a:sym typeface="Calibri"/>
              </a:rPr>
              <a:t> </a:t>
            </a:r>
            <a:r>
              <a:rPr dirty="0" err="1">
                <a:latin typeface="+mj-lt"/>
                <a:ea typeface="+mj-ea"/>
                <a:cs typeface="+mj-cs"/>
                <a:sym typeface="Calibri"/>
              </a:rPr>
              <a:t>ein</a:t>
            </a:r>
            <a:r>
              <a:rPr dirty="0">
                <a:latin typeface="+mj-lt"/>
                <a:ea typeface="+mj-ea"/>
                <a:cs typeface="+mj-cs"/>
                <a:sym typeface="Calibri"/>
              </a:rPr>
              <a:t> Rotary Club </a:t>
            </a:r>
            <a:r>
              <a:rPr dirty="0" err="1">
                <a:latin typeface="+mj-lt"/>
                <a:ea typeface="+mj-ea"/>
                <a:cs typeface="+mj-cs"/>
                <a:sym typeface="Calibri"/>
              </a:rPr>
              <a:t>einige</a:t>
            </a:r>
            <a:r>
              <a:rPr dirty="0">
                <a:latin typeface="+mj-lt"/>
                <a:ea typeface="+mj-ea"/>
                <a:cs typeface="+mj-cs"/>
                <a:sym typeface="Calibri"/>
              </a:rPr>
              <a:t> Hundert </a:t>
            </a:r>
            <a:r>
              <a:rPr dirty="0" err="1">
                <a:latin typeface="+mj-lt"/>
                <a:ea typeface="+mj-ea"/>
                <a:cs typeface="+mj-cs"/>
                <a:sym typeface="Calibri"/>
              </a:rPr>
              <a:t>Schüler</a:t>
            </a:r>
            <a:r>
              <a:rPr dirty="0">
                <a:latin typeface="+mj-lt"/>
                <a:ea typeface="+mj-ea"/>
                <a:cs typeface="+mj-cs"/>
                <a:sym typeface="Calibri"/>
              </a:rPr>
              <a:t> pro </a:t>
            </a:r>
            <a:r>
              <a:rPr dirty="0" err="1">
                <a:latin typeface="+mj-lt"/>
                <a:ea typeface="+mj-ea"/>
                <a:cs typeface="+mj-cs"/>
                <a:sym typeface="Calibri"/>
              </a:rPr>
              <a:t>Jahr</a:t>
            </a:r>
            <a:endParaRPr dirty="0">
              <a:latin typeface="+mj-lt"/>
              <a:ea typeface="+mj-ea"/>
              <a:cs typeface="+mj-cs"/>
              <a:sym typeface="Calibri"/>
            </a:endParaRPr>
          </a:p>
        </p:txBody>
      </p:sp>
      <p:sp>
        <p:nvSpPr>
          <p:cNvPr id="57" name="Inhaltsplatzhalter 1"/>
          <p:cNvSpPr txBox="1"/>
          <p:nvPr/>
        </p:nvSpPr>
        <p:spPr>
          <a:xfrm>
            <a:off x="537844" y="1484312"/>
            <a:ext cx="7757160" cy="846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just">
              <a:spcBef>
                <a:spcPts val="300"/>
              </a:spcBef>
              <a:defRPr sz="1600"/>
            </a:pPr>
            <a:r>
              <a:t>Das Projekt LLLL ist ein großer Erfolg. Ursprünglich 2003 im Distrikt 1810 gestartet, wird es bundesweit bereits in 14 Rotary Distrikten und 6 Inner Wheel Distrikten umgesetzt. </a:t>
            </a:r>
            <a:endParaRPr>
              <a:latin typeface="Arial"/>
              <a:ea typeface="Arial"/>
              <a:cs typeface="Arial"/>
              <a:sym typeface="Arial"/>
            </a:endParaRPr>
          </a:p>
          <a:p>
            <a:pPr marL="285750" indent="-285750" algn="just">
              <a:spcBef>
                <a:spcPts val="300"/>
              </a:spcBef>
              <a:buClr>
                <a:srgbClr val="0001FF"/>
              </a:buClr>
              <a:buSzPct val="90000"/>
              <a:buFont typeface="Calibri"/>
              <a:buChar char="•"/>
              <a:defRPr sz="1600"/>
            </a:pPr>
            <a:r>
              <a:t>Über 75% aller Clubs im Distrikt 1810 beteiligen sich an LLLL</a:t>
            </a:r>
          </a:p>
        </p:txBody>
      </p:sp>
      <p:graphicFrame>
        <p:nvGraphicFramePr>
          <p:cNvPr id="58" name="Diagramm 7"/>
          <p:cNvGraphicFramePr/>
          <p:nvPr>
            <p:extLst>
              <p:ext uri="{D42A27DB-BD31-4B8C-83A1-F6EECF244321}">
                <p14:modId xmlns:p14="http://schemas.microsoft.com/office/powerpoint/2010/main" val="280718883"/>
              </p:ext>
            </p:extLst>
          </p:nvPr>
        </p:nvGraphicFramePr>
        <p:xfrm>
          <a:off x="3387114" y="2447999"/>
          <a:ext cx="5312906" cy="3220219"/>
        </p:xfrm>
        <a:graphic>
          <a:graphicData uri="http://schemas.openxmlformats.org/drawingml/2006/chart">
            <c:chart xmlns:c="http://schemas.openxmlformats.org/drawingml/2006/chart" xmlns:r="http://schemas.openxmlformats.org/officeDocument/2006/relationships" r:id="rId2"/>
          </a:graphicData>
        </a:graphic>
      </p:graphicFrame>
      <p:pic>
        <p:nvPicPr>
          <p:cNvPr id="10" name="Grafik 9">
            <a:extLst>
              <a:ext uri="{FF2B5EF4-FFF2-40B4-BE49-F238E27FC236}">
                <a16:creationId xmlns:a16="http://schemas.microsoft.com/office/drawing/2014/main" id="{211AB204-C3C6-6A14-BEB7-D970DC5DEEAF}"/>
              </a:ext>
            </a:extLst>
          </p:cNvPr>
          <p:cNvPicPr>
            <a:picLocks noChangeAspect="1"/>
          </p:cNvPicPr>
          <p:nvPr/>
        </p:nvPicPr>
        <p:blipFill>
          <a:blip r:embed="rId3"/>
          <a:stretch>
            <a:fillRect/>
          </a:stretch>
        </p:blipFill>
        <p:spPr>
          <a:xfrm>
            <a:off x="537844" y="261119"/>
            <a:ext cx="1316990" cy="121031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Inhaltsplatzhalter 1"/>
          <p:cNvSpPr txBox="1">
            <a:spLocks noGrp="1"/>
          </p:cNvSpPr>
          <p:nvPr>
            <p:ph type="body" idx="1"/>
          </p:nvPr>
        </p:nvSpPr>
        <p:spPr>
          <a:xfrm>
            <a:off x="457200" y="1600200"/>
            <a:ext cx="8229600" cy="4525963"/>
          </a:xfrm>
          <a:prstGeom prst="rect">
            <a:avLst/>
          </a:prstGeom>
        </p:spPr>
        <p:txBody>
          <a:bodyPr/>
          <a:lstStyle>
            <a:lvl1pPr marL="0" indent="0">
              <a:buSzTx/>
              <a:buNone/>
            </a:lvl1pPr>
          </a:lstStyle>
          <a:p>
            <a:r>
              <a:t>  </a:t>
            </a:r>
          </a:p>
        </p:txBody>
      </p:sp>
      <p:sp>
        <p:nvSpPr>
          <p:cNvPr id="61" name="Titel 2"/>
          <p:cNvSpPr txBox="1">
            <a:spLocks noGrp="1"/>
          </p:cNvSpPr>
          <p:nvPr>
            <p:ph type="title"/>
          </p:nvPr>
        </p:nvSpPr>
        <p:spPr>
          <a:xfrm>
            <a:off x="2298032" y="180474"/>
            <a:ext cx="3061383" cy="1237166"/>
          </a:xfrm>
          <a:prstGeom prst="rect">
            <a:avLst/>
          </a:prstGeom>
        </p:spPr>
        <p:txBody>
          <a:bodyPr>
            <a:normAutofit fontScale="90000"/>
          </a:bodyPr>
          <a:lstStyle>
            <a:lvl1pPr defTabSz="804672">
              <a:defRPr sz="2464"/>
            </a:lvl1pPr>
          </a:lstStyle>
          <a:p>
            <a:r>
              <a:rPr dirty="0"/>
              <a:t> </a:t>
            </a:r>
            <a:r>
              <a:rPr lang="de-DE" dirty="0"/>
              <a:t>Für die </a:t>
            </a:r>
            <a:r>
              <a:rPr dirty="0"/>
              <a:t>1. bis 7. Klassen </a:t>
            </a:r>
            <a:r>
              <a:rPr dirty="0" err="1"/>
              <a:t>stehen</a:t>
            </a:r>
            <a:r>
              <a:rPr dirty="0"/>
              <a:t> </a:t>
            </a:r>
            <a:r>
              <a:rPr lang="de-DE" dirty="0"/>
              <a:t>elf</a:t>
            </a:r>
            <a:r>
              <a:rPr dirty="0"/>
              <a:t> </a:t>
            </a:r>
            <a:r>
              <a:rPr dirty="0" err="1"/>
              <a:t>altersgerechte</a:t>
            </a:r>
            <a:r>
              <a:rPr dirty="0"/>
              <a:t> </a:t>
            </a:r>
            <a:r>
              <a:rPr dirty="0" err="1"/>
              <a:t>Bücher</a:t>
            </a:r>
            <a:r>
              <a:rPr dirty="0"/>
              <a:t> </a:t>
            </a:r>
            <a:r>
              <a:rPr dirty="0" err="1"/>
              <a:t>zur</a:t>
            </a:r>
            <a:r>
              <a:rPr dirty="0"/>
              <a:t> </a:t>
            </a:r>
            <a:r>
              <a:rPr dirty="0" err="1"/>
              <a:t>Verfügung</a:t>
            </a:r>
            <a:endParaRPr dirty="0"/>
          </a:p>
        </p:txBody>
      </p:sp>
      <p:sp>
        <p:nvSpPr>
          <p:cNvPr id="62" name="Foliennummernplatzhalter 4"/>
          <p:cNvSpPr txBox="1">
            <a:spLocks noGrp="1"/>
          </p:cNvSpPr>
          <p:nvPr>
            <p:ph type="sldNum" sz="quarter" idx="4294967295"/>
          </p:nvPr>
        </p:nvSpPr>
        <p:spPr>
          <a:xfrm>
            <a:off x="8505417" y="6414760"/>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graphicFrame>
        <p:nvGraphicFramePr>
          <p:cNvPr id="63" name="Tabelle 1"/>
          <p:cNvGraphicFramePr/>
          <p:nvPr>
            <p:extLst>
              <p:ext uri="{D42A27DB-BD31-4B8C-83A1-F6EECF244321}">
                <p14:modId xmlns:p14="http://schemas.microsoft.com/office/powerpoint/2010/main" val="2415432183"/>
              </p:ext>
            </p:extLst>
          </p:nvPr>
        </p:nvGraphicFramePr>
        <p:xfrm>
          <a:off x="683568" y="1600200"/>
          <a:ext cx="5312102" cy="4817057"/>
        </p:xfrm>
        <a:graphic>
          <a:graphicData uri="http://schemas.openxmlformats.org/drawingml/2006/table">
            <a:tbl>
              <a:tblPr firstRow="1" bandRow="1">
                <a:tableStyleId>{4C3C2611-4C71-4FC5-86AE-919BDF0F9419}</a:tableStyleId>
              </a:tblPr>
              <a:tblGrid>
                <a:gridCol w="1421548">
                  <a:extLst>
                    <a:ext uri="{9D8B030D-6E8A-4147-A177-3AD203B41FA5}">
                      <a16:colId xmlns:a16="http://schemas.microsoft.com/office/drawing/2014/main" val="20000"/>
                    </a:ext>
                  </a:extLst>
                </a:gridCol>
                <a:gridCol w="3890554">
                  <a:extLst>
                    <a:ext uri="{9D8B030D-6E8A-4147-A177-3AD203B41FA5}">
                      <a16:colId xmlns:a16="http://schemas.microsoft.com/office/drawing/2014/main" val="20001"/>
                    </a:ext>
                  </a:extLst>
                </a:gridCol>
              </a:tblGrid>
              <a:tr h="340946">
                <a:tc>
                  <a:txBody>
                    <a:bodyPr/>
                    <a:lstStyle/>
                    <a:p>
                      <a:pPr algn="l">
                        <a:defRPr sz="1800" b="0">
                          <a:solidFill>
                            <a:srgbClr val="000000"/>
                          </a:solidFill>
                        </a:defRPr>
                      </a:pPr>
                      <a:r>
                        <a:rPr sz="1600" b="1">
                          <a:solidFill>
                            <a:srgbClr val="FFFFFF"/>
                          </a:solidFill>
                        </a:rPr>
                        <a:t>Schulklasse</a:t>
                      </a:r>
                    </a:p>
                  </a:txBody>
                  <a:tcPr marL="45707" marR="45707" marT="45707" marB="45707" horzOverflow="overflow"/>
                </a:tc>
                <a:tc>
                  <a:txBody>
                    <a:bodyPr/>
                    <a:lstStyle/>
                    <a:p>
                      <a:pPr algn="l">
                        <a:defRPr sz="1800" b="0">
                          <a:solidFill>
                            <a:srgbClr val="000000"/>
                          </a:solidFill>
                        </a:defRPr>
                      </a:pPr>
                      <a:r>
                        <a:rPr sz="1600" b="1">
                          <a:solidFill>
                            <a:srgbClr val="FFFFFF"/>
                          </a:solidFill>
                        </a:rPr>
                        <a:t>Titel des Buches</a:t>
                      </a:r>
                    </a:p>
                  </a:txBody>
                  <a:tcPr marL="45707" marR="45707" marT="45707" marB="45707" horzOverflow="overflow"/>
                </a:tc>
                <a:extLst>
                  <a:ext uri="{0D108BD9-81ED-4DB2-BD59-A6C34878D82A}">
                    <a16:rowId xmlns:a16="http://schemas.microsoft.com/office/drawing/2014/main" val="10000"/>
                  </a:ext>
                </a:extLst>
              </a:tr>
              <a:tr h="387489">
                <a:tc>
                  <a:txBody>
                    <a:bodyPr/>
                    <a:lstStyle/>
                    <a:p>
                      <a:pPr algn="l">
                        <a:defRPr sz="1800"/>
                      </a:pPr>
                      <a:r>
                        <a:rPr sz="1600"/>
                        <a:t>1. Klasse</a:t>
                      </a:r>
                    </a:p>
                  </a:txBody>
                  <a:tcPr marL="45707" marR="45707" marT="45707" marB="45707" anchor="ctr" horzOverflow="overflow"/>
                </a:tc>
                <a:tc>
                  <a:txBody>
                    <a:bodyPr/>
                    <a:lstStyle/>
                    <a:p>
                      <a:pPr algn="l">
                        <a:defRPr sz="1800"/>
                      </a:pPr>
                      <a:r>
                        <a:rPr sz="1600"/>
                        <a:t>Schirmel und Oderich</a:t>
                      </a:r>
                    </a:p>
                  </a:txBody>
                  <a:tcPr marL="45707" marR="45707" marT="45707" marB="45707" anchor="ctr" horzOverflow="overflow"/>
                </a:tc>
                <a:extLst>
                  <a:ext uri="{0D108BD9-81ED-4DB2-BD59-A6C34878D82A}">
                    <a16:rowId xmlns:a16="http://schemas.microsoft.com/office/drawing/2014/main" val="10001"/>
                  </a:ext>
                </a:extLst>
              </a:tr>
              <a:tr h="387489">
                <a:tc>
                  <a:txBody>
                    <a:bodyPr/>
                    <a:lstStyle/>
                    <a:p>
                      <a:pPr algn="l">
                        <a:defRPr sz="1800"/>
                      </a:pPr>
                      <a:r>
                        <a:rPr sz="1600"/>
                        <a:t>1.Klasse</a:t>
                      </a:r>
                    </a:p>
                  </a:txBody>
                  <a:tcPr marL="45707" marR="45707" marT="45707" marB="45707" anchor="ctr" horzOverflow="overflow"/>
                </a:tc>
                <a:tc>
                  <a:txBody>
                    <a:bodyPr/>
                    <a:lstStyle/>
                    <a:p>
                      <a:pPr algn="l">
                        <a:defRPr sz="1800"/>
                      </a:pPr>
                      <a:r>
                        <a:rPr sz="1600" dirty="0"/>
                        <a:t>Bitte </a:t>
                      </a:r>
                      <a:r>
                        <a:rPr sz="1600" dirty="0" err="1"/>
                        <a:t>nicht</a:t>
                      </a:r>
                      <a:r>
                        <a:rPr sz="1600" dirty="0"/>
                        <a:t> </a:t>
                      </a:r>
                      <a:r>
                        <a:rPr sz="1600" dirty="0" err="1"/>
                        <a:t>stören</a:t>
                      </a:r>
                      <a:r>
                        <a:rPr lang="de-DE" sz="1600" dirty="0"/>
                        <a:t> </a:t>
                      </a:r>
                      <a:r>
                        <a:rPr lang="de-DE" sz="1600" dirty="0">
                          <a:solidFill>
                            <a:srgbClr val="FF0000"/>
                          </a:solidFill>
                        </a:rPr>
                        <a:t> neu  </a:t>
                      </a:r>
                      <a:endParaRPr sz="1600" dirty="0"/>
                    </a:p>
                  </a:txBody>
                  <a:tcPr marL="45707" marR="45707" marT="45707" marB="45707" anchor="ctr" horzOverflow="overflow"/>
                </a:tc>
                <a:extLst>
                  <a:ext uri="{0D108BD9-81ED-4DB2-BD59-A6C34878D82A}">
                    <a16:rowId xmlns:a16="http://schemas.microsoft.com/office/drawing/2014/main" val="10002"/>
                  </a:ext>
                </a:extLst>
              </a:tr>
              <a:tr h="397327">
                <a:tc>
                  <a:txBody>
                    <a:bodyPr/>
                    <a:lstStyle/>
                    <a:p>
                      <a:pPr algn="l">
                        <a:defRPr sz="1800"/>
                      </a:pPr>
                      <a:r>
                        <a:rPr sz="1600"/>
                        <a:t>2. Klasse</a:t>
                      </a:r>
                    </a:p>
                  </a:txBody>
                  <a:tcPr marL="45707" marR="45707" marT="45707" marB="45707" anchor="ctr" horzOverflow="overflow"/>
                </a:tc>
                <a:tc>
                  <a:txBody>
                    <a:bodyPr/>
                    <a:lstStyle/>
                    <a:p>
                      <a:pPr algn="l">
                        <a:defRPr sz="1800"/>
                      </a:pPr>
                      <a:r>
                        <a:rPr sz="1600" dirty="0" err="1"/>
                        <a:t>Faustdicke</a:t>
                      </a:r>
                      <a:r>
                        <a:rPr sz="1600" dirty="0"/>
                        <a:t> Freunde </a:t>
                      </a:r>
                    </a:p>
                  </a:txBody>
                  <a:tcPr marL="45707" marR="45707" marT="45707" marB="45707" anchor="ctr" horzOverflow="overflow"/>
                </a:tc>
                <a:extLst>
                  <a:ext uri="{0D108BD9-81ED-4DB2-BD59-A6C34878D82A}">
                    <a16:rowId xmlns:a16="http://schemas.microsoft.com/office/drawing/2014/main" val="10003"/>
                  </a:ext>
                </a:extLst>
              </a:tr>
              <a:tr h="397327">
                <a:tc>
                  <a:txBody>
                    <a:bodyPr/>
                    <a:lstStyle/>
                    <a:p>
                      <a:pPr algn="l">
                        <a:defRPr sz="1800"/>
                      </a:pPr>
                      <a:r>
                        <a:rPr sz="1600"/>
                        <a:t>2.Klasse</a:t>
                      </a:r>
                    </a:p>
                  </a:txBody>
                  <a:tcPr marL="45707" marR="45707" marT="45707" marB="45707" anchor="ctr" horzOverflow="overflow"/>
                </a:tc>
                <a:tc>
                  <a:txBody>
                    <a:bodyPr/>
                    <a:lstStyle/>
                    <a:p>
                      <a:pPr algn="l">
                        <a:defRPr sz="1800"/>
                      </a:pPr>
                      <a:r>
                        <a:rPr sz="1600" dirty="0" err="1"/>
                        <a:t>Fiete</a:t>
                      </a:r>
                      <a:r>
                        <a:rPr sz="1600" dirty="0"/>
                        <a:t> </a:t>
                      </a:r>
                      <a:r>
                        <a:rPr sz="1600" dirty="0" err="1"/>
                        <a:t>Hering</a:t>
                      </a:r>
                      <a:r>
                        <a:rPr sz="1600" dirty="0"/>
                        <a:t>, </a:t>
                      </a:r>
                      <a:r>
                        <a:rPr sz="1600" dirty="0" err="1"/>
                        <a:t>Abenteuer</a:t>
                      </a:r>
                      <a:r>
                        <a:rPr sz="1600" dirty="0"/>
                        <a:t> </a:t>
                      </a:r>
                      <a:r>
                        <a:rPr sz="1600" dirty="0" err="1"/>
                        <a:t>im</a:t>
                      </a:r>
                      <a:r>
                        <a:rPr sz="1600" dirty="0"/>
                        <a:t> </a:t>
                      </a:r>
                      <a:r>
                        <a:rPr sz="1600" dirty="0" err="1"/>
                        <a:t>Müllmeer</a:t>
                      </a:r>
                      <a:r>
                        <a:rPr lang="de-DE" sz="1600" dirty="0"/>
                        <a:t> </a:t>
                      </a:r>
                      <a:r>
                        <a:rPr lang="de-DE" sz="1600" dirty="0">
                          <a:solidFill>
                            <a:srgbClr val="FF0000"/>
                          </a:solidFill>
                        </a:rPr>
                        <a:t>neu!</a:t>
                      </a:r>
                      <a:endParaRPr sz="1600" dirty="0">
                        <a:solidFill>
                          <a:srgbClr val="FF0000"/>
                        </a:solidFill>
                      </a:endParaRPr>
                    </a:p>
                  </a:txBody>
                  <a:tcPr marL="45707" marR="45707" marT="45707" marB="45707" anchor="ctr" horzOverflow="overflow"/>
                </a:tc>
                <a:extLst>
                  <a:ext uri="{0D108BD9-81ED-4DB2-BD59-A6C34878D82A}">
                    <a16:rowId xmlns:a16="http://schemas.microsoft.com/office/drawing/2014/main" val="10004"/>
                  </a:ext>
                </a:extLst>
              </a:tr>
              <a:tr h="462479">
                <a:tc>
                  <a:txBody>
                    <a:bodyPr/>
                    <a:lstStyle/>
                    <a:p>
                      <a:pPr algn="l">
                        <a:defRPr sz="1800"/>
                      </a:pPr>
                      <a:r>
                        <a:rPr sz="1600"/>
                        <a:t>3. Klasse</a:t>
                      </a:r>
                    </a:p>
                  </a:txBody>
                  <a:tcPr marL="45707" marR="45707" marT="45707" marB="45707" anchor="ctr" horzOverflow="overflow"/>
                </a:tc>
                <a:tc>
                  <a:txBody>
                    <a:bodyPr/>
                    <a:lstStyle/>
                    <a:p>
                      <a:pPr algn="l">
                        <a:defRPr sz="1800"/>
                      </a:pPr>
                      <a:r>
                        <a:rPr sz="1600"/>
                        <a:t>Gefahr im Sausewald</a:t>
                      </a:r>
                    </a:p>
                  </a:txBody>
                  <a:tcPr marL="45707" marR="45707" marT="45707" marB="45707" anchor="ctr" horzOverflow="overflow"/>
                </a:tc>
                <a:extLst>
                  <a:ext uri="{0D108BD9-81ED-4DB2-BD59-A6C34878D82A}">
                    <a16:rowId xmlns:a16="http://schemas.microsoft.com/office/drawing/2014/main" val="10005"/>
                  </a:ext>
                </a:extLst>
              </a:tr>
              <a:tr h="340946">
                <a:tc>
                  <a:txBody>
                    <a:bodyPr/>
                    <a:lstStyle/>
                    <a:p>
                      <a:pPr algn="l">
                        <a:defRPr sz="1800"/>
                      </a:pPr>
                      <a:r>
                        <a:rPr sz="1600"/>
                        <a:t>4. Klasse</a:t>
                      </a:r>
                    </a:p>
                  </a:txBody>
                  <a:tcPr marL="45707" marR="45707" marT="45707" marB="45707" anchor="ctr" horzOverflow="overflow"/>
                </a:tc>
                <a:tc>
                  <a:txBody>
                    <a:bodyPr/>
                    <a:lstStyle/>
                    <a:p>
                      <a:pPr algn="l">
                        <a:defRPr sz="1800"/>
                      </a:pPr>
                      <a:r>
                        <a:rPr sz="1600" dirty="0"/>
                        <a:t>Auf der </a:t>
                      </a:r>
                      <a:r>
                        <a:rPr sz="1600" dirty="0" err="1"/>
                        <a:t>Suche</a:t>
                      </a:r>
                      <a:r>
                        <a:rPr sz="1600" dirty="0"/>
                        <a:t> </a:t>
                      </a:r>
                      <a:r>
                        <a:rPr sz="1600" dirty="0" err="1"/>
                        <a:t>nach</a:t>
                      </a:r>
                      <a:r>
                        <a:rPr lang="de-DE" sz="1600" dirty="0"/>
                        <a:t> </a:t>
                      </a:r>
                      <a:r>
                        <a:rPr sz="1600" dirty="0"/>
                        <a:t> </a:t>
                      </a:r>
                      <a:r>
                        <a:rPr sz="1600" dirty="0" err="1"/>
                        <a:t>Nima</a:t>
                      </a:r>
                      <a:endParaRPr lang="de-DE" sz="1600" dirty="0"/>
                    </a:p>
                    <a:p>
                      <a:pPr algn="l">
                        <a:defRPr sz="1800"/>
                      </a:pPr>
                      <a:r>
                        <a:rPr lang="de-DE" sz="1600" dirty="0"/>
                        <a:t>MUT-ich </a:t>
                      </a:r>
                      <a:r>
                        <a:rPr lang="de-DE" sz="1600" dirty="0">
                          <a:solidFill>
                            <a:srgbClr val="FF0000"/>
                          </a:solidFill>
                        </a:rPr>
                        <a:t>neu ab Oktober 2022</a:t>
                      </a:r>
                      <a:endParaRPr sz="1600" dirty="0"/>
                    </a:p>
                  </a:txBody>
                  <a:tcPr marL="45707" marR="45707" marT="45707" marB="45707" anchor="ctr" horzOverflow="overflow"/>
                </a:tc>
                <a:extLst>
                  <a:ext uri="{0D108BD9-81ED-4DB2-BD59-A6C34878D82A}">
                    <a16:rowId xmlns:a16="http://schemas.microsoft.com/office/drawing/2014/main" val="10006"/>
                  </a:ext>
                </a:extLst>
              </a:tr>
              <a:tr h="552620">
                <a:tc>
                  <a:txBody>
                    <a:bodyPr/>
                    <a:lstStyle/>
                    <a:p>
                      <a:pPr algn="l">
                        <a:defRPr sz="1800"/>
                      </a:pPr>
                      <a:r>
                        <a:rPr sz="1600"/>
                        <a:t>5. Klasse</a:t>
                      </a:r>
                    </a:p>
                  </a:txBody>
                  <a:tcPr marL="45707" marR="45707" marT="45707" marB="45707" anchor="ctr" horzOverflow="overflow"/>
                </a:tc>
                <a:tc>
                  <a:txBody>
                    <a:bodyPr/>
                    <a:lstStyle/>
                    <a:p>
                      <a:pPr algn="l">
                        <a:defRPr sz="1800"/>
                      </a:pPr>
                      <a:r>
                        <a:rPr sz="1600"/>
                        <a:t>Florentine oder wie man ein Schwein in den Fahrstuhl kriegt</a:t>
                      </a:r>
                    </a:p>
                  </a:txBody>
                  <a:tcPr marL="45707" marR="45707" marT="45707" marB="45707" horzOverflow="overflow"/>
                </a:tc>
                <a:extLst>
                  <a:ext uri="{0D108BD9-81ED-4DB2-BD59-A6C34878D82A}">
                    <a16:rowId xmlns:a16="http://schemas.microsoft.com/office/drawing/2014/main" val="10007"/>
                  </a:ext>
                </a:extLst>
              </a:tr>
              <a:tr h="340946">
                <a:tc>
                  <a:txBody>
                    <a:bodyPr/>
                    <a:lstStyle/>
                    <a:p>
                      <a:pPr algn="l">
                        <a:defRPr sz="1800"/>
                      </a:pPr>
                      <a:r>
                        <a:rPr sz="1600"/>
                        <a:t>6. Klasse</a:t>
                      </a:r>
                    </a:p>
                  </a:txBody>
                  <a:tcPr marL="45707" marR="45707" marT="45707" marB="45707" anchor="ctr" horzOverflow="overflow"/>
                </a:tc>
                <a:tc>
                  <a:txBody>
                    <a:bodyPr/>
                    <a:lstStyle/>
                    <a:p>
                      <a:pPr algn="l">
                        <a:defRPr sz="1800"/>
                      </a:pPr>
                      <a:r>
                        <a:rPr sz="1600"/>
                        <a:t>Abpfiff</a:t>
                      </a:r>
                    </a:p>
                  </a:txBody>
                  <a:tcPr marL="45707" marR="45707" marT="45707" marB="45707" anchor="ctr" horzOverflow="overflow"/>
                </a:tc>
                <a:extLst>
                  <a:ext uri="{0D108BD9-81ED-4DB2-BD59-A6C34878D82A}">
                    <a16:rowId xmlns:a16="http://schemas.microsoft.com/office/drawing/2014/main" val="10008"/>
                  </a:ext>
                </a:extLst>
              </a:tr>
              <a:tr h="365772">
                <a:tc>
                  <a:txBody>
                    <a:bodyPr/>
                    <a:lstStyle/>
                    <a:p>
                      <a:pPr algn="l">
                        <a:defRPr sz="1800"/>
                      </a:pPr>
                      <a:r>
                        <a:rPr sz="1600"/>
                        <a:t>7. Klasse</a:t>
                      </a:r>
                    </a:p>
                  </a:txBody>
                  <a:tcPr marL="45707" marR="45707" marT="45707" marB="45707" anchor="ctr" horzOverflow="overflow"/>
                </a:tc>
                <a:tc>
                  <a:txBody>
                    <a:bodyPr/>
                    <a:lstStyle/>
                    <a:p>
                      <a:pPr algn="l">
                        <a:defRPr sz="1800"/>
                      </a:pPr>
                      <a:r>
                        <a:rPr sz="1600"/>
                        <a:t>Briefe von Hans</a:t>
                      </a:r>
                    </a:p>
                  </a:txBody>
                  <a:tcPr marL="45707" marR="45707" marT="45707" marB="45707" anchor="ctr" horzOverflow="overflow"/>
                </a:tc>
                <a:extLst>
                  <a:ext uri="{0D108BD9-81ED-4DB2-BD59-A6C34878D82A}">
                    <a16:rowId xmlns:a16="http://schemas.microsoft.com/office/drawing/2014/main" val="10009"/>
                  </a:ext>
                </a:extLst>
              </a:tr>
              <a:tr h="552620">
                <a:tc>
                  <a:txBody>
                    <a:bodyPr/>
                    <a:lstStyle/>
                    <a:p>
                      <a:pPr algn="l">
                        <a:defRPr sz="1800"/>
                      </a:pPr>
                      <a:r>
                        <a:rPr sz="1600"/>
                        <a:t>7.Klasse</a:t>
                      </a:r>
                    </a:p>
                  </a:txBody>
                  <a:tcPr marL="45707" marR="45707" marT="45707" marB="45707" anchor="ctr" horzOverflow="overflow"/>
                </a:tc>
                <a:tc>
                  <a:txBody>
                    <a:bodyPr/>
                    <a:lstStyle/>
                    <a:p>
                      <a:pPr algn="l">
                        <a:defRPr sz="1800"/>
                      </a:pPr>
                      <a:r>
                        <a:rPr sz="1600" dirty="0"/>
                        <a:t>Das </a:t>
                      </a:r>
                      <a:r>
                        <a:rPr sz="1600" dirty="0" err="1"/>
                        <a:t>Glaszimmer</a:t>
                      </a:r>
                      <a:r>
                        <a:rPr sz="1600" dirty="0"/>
                        <a:t> und </a:t>
                      </a:r>
                      <a:r>
                        <a:rPr sz="1600" dirty="0" err="1"/>
                        <a:t>ein</a:t>
                      </a:r>
                      <a:r>
                        <a:rPr sz="1600" dirty="0"/>
                        <a:t> Brief an den Führer</a:t>
                      </a:r>
                      <a:r>
                        <a:rPr lang="de-DE" sz="1600" dirty="0"/>
                        <a:t> </a:t>
                      </a:r>
                      <a:r>
                        <a:rPr lang="de-DE" sz="1600" dirty="0">
                          <a:solidFill>
                            <a:srgbClr val="FF0000"/>
                          </a:solidFill>
                        </a:rPr>
                        <a:t>neu</a:t>
                      </a:r>
                      <a:endParaRPr sz="1600" dirty="0"/>
                    </a:p>
                  </a:txBody>
                  <a:tcPr marL="45707" marR="45707" marT="45707" marB="45707" anchor="ctr" horzOverflow="overflow"/>
                </a:tc>
                <a:extLst>
                  <a:ext uri="{0D108BD9-81ED-4DB2-BD59-A6C34878D82A}">
                    <a16:rowId xmlns:a16="http://schemas.microsoft.com/office/drawing/2014/main" val="10010"/>
                  </a:ext>
                </a:extLst>
              </a:tr>
            </a:tbl>
          </a:graphicData>
        </a:graphic>
      </p:graphicFrame>
      <p:sp>
        <p:nvSpPr>
          <p:cNvPr id="64" name="Inhaltsplatzhalter 1"/>
          <p:cNvSpPr txBox="1"/>
          <p:nvPr/>
        </p:nvSpPr>
        <p:spPr>
          <a:xfrm>
            <a:off x="5995670" y="2132857"/>
            <a:ext cx="2645412" cy="2230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500"/>
              </a:spcBef>
              <a:tabLst>
                <a:tab pos="5829300" algn="l"/>
              </a:tabLst>
              <a:defRPr sz="1600"/>
            </a:pPr>
            <a:r>
              <a:t>Spende für einen Klassensatz:</a:t>
            </a:r>
            <a:endParaRPr sz="2000"/>
          </a:p>
          <a:p>
            <a:pPr marL="177800" indent="-177800">
              <a:buClr>
                <a:srgbClr val="0000FF"/>
              </a:buClr>
              <a:buSzPct val="90000"/>
              <a:buChar char="▪"/>
              <a:tabLst>
                <a:tab pos="5829300" algn="l"/>
              </a:tabLst>
              <a:defRPr sz="1600"/>
            </a:pPr>
            <a:r>
              <a:t>70 € für 1.-4. Klasse</a:t>
            </a:r>
            <a:endParaRPr sz="2000"/>
          </a:p>
          <a:p>
            <a:pPr marL="177800" indent="-177800">
              <a:buClr>
                <a:srgbClr val="0000FF"/>
              </a:buClr>
              <a:buSzPct val="90000"/>
              <a:buChar char="▪"/>
              <a:tabLst>
                <a:tab pos="5829300" algn="l"/>
              </a:tabLst>
              <a:defRPr sz="1600"/>
            </a:pPr>
            <a:r>
              <a:t>85 € für 5.-7- Klasse</a:t>
            </a:r>
            <a:endParaRPr sz="2000"/>
          </a:p>
          <a:p>
            <a:pPr>
              <a:tabLst>
                <a:tab pos="5829300" algn="l"/>
              </a:tabLst>
              <a:defRPr sz="1600"/>
            </a:pPr>
            <a:endParaRPr sz="2000"/>
          </a:p>
          <a:p>
            <a:pPr marL="177800" indent="-177800">
              <a:spcBef>
                <a:spcPts val="1200"/>
              </a:spcBef>
              <a:tabLst>
                <a:tab pos="5829300" algn="l"/>
              </a:tabLst>
              <a:defRPr sz="1600"/>
            </a:pPr>
            <a:r>
              <a:t>Lieferumfang:</a:t>
            </a:r>
            <a:endParaRPr sz="2000"/>
          </a:p>
          <a:p>
            <a:pPr marL="177800" indent="-177800">
              <a:buClr>
                <a:srgbClr val="0000FF"/>
              </a:buClr>
              <a:buSzPct val="90000"/>
              <a:buChar char="▪"/>
              <a:tabLst>
                <a:tab pos="5829300" algn="l"/>
              </a:tabLst>
              <a:defRPr sz="1600"/>
            </a:pPr>
            <a:r>
              <a:t>max. 25 Schülerbücher</a:t>
            </a:r>
            <a:endParaRPr sz="2000"/>
          </a:p>
          <a:p>
            <a:pPr marL="177800" indent="-177800">
              <a:buClr>
                <a:srgbClr val="0000FF"/>
              </a:buClr>
              <a:buSzPct val="90000"/>
              <a:buChar char="▪"/>
              <a:tabLst>
                <a:tab pos="5829300" algn="l"/>
              </a:tabLst>
              <a:defRPr sz="1600"/>
            </a:pPr>
            <a:r>
              <a:t>Für den Lehrer: 1 Lehrerun-terlage plus 1 Schülerbuch  </a:t>
            </a:r>
          </a:p>
        </p:txBody>
      </p:sp>
      <p:pic>
        <p:nvPicPr>
          <p:cNvPr id="7" name="Grafik 6">
            <a:extLst>
              <a:ext uri="{FF2B5EF4-FFF2-40B4-BE49-F238E27FC236}">
                <a16:creationId xmlns:a16="http://schemas.microsoft.com/office/drawing/2014/main" id="{211AB204-C3C6-6A14-BEB7-D970DC5DEEAF}"/>
              </a:ext>
            </a:extLst>
          </p:cNvPr>
          <p:cNvPicPr>
            <a:picLocks noChangeAspect="1"/>
          </p:cNvPicPr>
          <p:nvPr/>
        </p:nvPicPr>
        <p:blipFill>
          <a:blip r:embed="rId2"/>
          <a:stretch>
            <a:fillRect/>
          </a:stretch>
        </p:blipFill>
        <p:spPr>
          <a:xfrm>
            <a:off x="580758" y="207330"/>
            <a:ext cx="1316990" cy="1210310"/>
          </a:xfrm>
          <a:prstGeom prst="rect">
            <a:avLst/>
          </a:prstGeom>
        </p:spPr>
      </p:pic>
    </p:spTree>
  </p:cSld>
  <p:clrMapOvr>
    <a:masterClrMapping/>
  </p:clrMapOvr>
  <p:transition spd="med"/>
</p:sld>
</file>

<file path=ppt/theme/theme1.xml><?xml version="1.0" encoding="utf-8"?>
<a:theme xmlns:a="http://schemas.openxmlformats.org/drawingml/2006/main" name="Larissa-Design">
  <a:themeElements>
    <a:clrScheme name="Larissa-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arissa-Design">
      <a:majorFont>
        <a:latin typeface="Calibri"/>
        <a:ea typeface="Calibri"/>
        <a:cs typeface="Calibri"/>
      </a:majorFont>
      <a:minorFont>
        <a:latin typeface="Helvetica"/>
        <a:ea typeface="Helvetica"/>
        <a:cs typeface="Helvetica"/>
      </a:minorFont>
    </a:fontScheme>
    <a:fmtScheme name="Larissa-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arissa-Design">
  <a:themeElements>
    <a:clrScheme name="Larissa-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arissa-Design">
      <a:majorFont>
        <a:latin typeface="Calibri"/>
        <a:ea typeface="Calibri"/>
        <a:cs typeface="Calibri"/>
      </a:majorFont>
      <a:minorFont>
        <a:latin typeface="Helvetica"/>
        <a:ea typeface="Helvetica"/>
        <a:cs typeface="Helvetica"/>
      </a:minorFont>
    </a:fontScheme>
    <a:fmtScheme name="Larissa-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3452</Words>
  <Application>Microsoft Macintosh PowerPoint</Application>
  <PresentationFormat>Bildschirmpräsentation (4:3)</PresentationFormat>
  <Paragraphs>412</Paragraphs>
  <Slides>34</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34</vt:i4>
      </vt:variant>
    </vt:vector>
  </HeadingPairs>
  <TitlesOfParts>
    <vt:vector size="39" baseType="lpstr">
      <vt:lpstr>Arial</vt:lpstr>
      <vt:lpstr>Calibri</vt:lpstr>
      <vt:lpstr>Times Roman</vt:lpstr>
      <vt:lpstr>Wingdings</vt:lpstr>
      <vt:lpstr>Larissa-Design</vt:lpstr>
      <vt:lpstr>PowerPoint-Präsentation</vt:lpstr>
      <vt:lpstr>PowerPoint-Präsentation</vt:lpstr>
      <vt:lpstr>PowerPoint-Präsentation</vt:lpstr>
      <vt:lpstr>                           Inhaltsverzeichnis </vt:lpstr>
      <vt:lpstr>Förderung des Lese-Sinn-Verständnisses  von Schulkindern der Klassenstufen 1 - 7   Projekt „LLLL“  www.rotary4L.org  Informationen für Rotary Clubs Mai 2022</vt:lpstr>
      <vt:lpstr> Leseförderung von Schulkindern durch bewährte Buchspende</vt:lpstr>
      <vt:lpstr>Leseförderung – wichtiger Aspekt  des sozialen Engagements von Rotary</vt:lpstr>
      <vt:lpstr>Hohe Attraktivität des Projektes für Schulen  und Rotary Clubs  </vt:lpstr>
      <vt:lpstr> Für die 1. bis 7. Klassen stehen elf altersgerechte Bücher zur Verfügung</vt:lpstr>
      <vt:lpstr>Buch: „Schirmel und Oderich“ einsetzbar in der 1. Klasse</vt:lpstr>
      <vt:lpstr>Buch: „Bitte nicht stören“ einsetzbar in der 1. Klasse</vt:lpstr>
      <vt:lpstr>Buch: „Faustdicke Freunde“ einsetzbar in der 2. Klasse</vt:lpstr>
      <vt:lpstr>Buch:  „Fiete Hering,  Abenteuer im Müllmeer“ einsetzbar  in der 2. Klasse</vt:lpstr>
      <vt:lpstr>Buch: „Gefahr im Sausewald“einsetzbar in der 3. Klasse</vt:lpstr>
      <vt:lpstr>Buch: „Auf der Suche nach Nima“einsetzbar in der 4. Klasse</vt:lpstr>
      <vt:lpstr>                                     Mut  - ich              eine neue Realität des Spiels                  - einsetzbar in der 4.Klasse</vt:lpstr>
      <vt:lpstr>Buch: „Florentine oder  wie man ein Schwein in den Fahrstuhl kriegt“  einsetzbar in der 5. Klasse</vt:lpstr>
      <vt:lpstr>Buch:„Abpfiff“  einsetzbar in der  6. Klasse</vt:lpstr>
      <vt:lpstr>Buch: „Briefe von Hans“  einsetzbar in der 7. Klasse</vt:lpstr>
      <vt:lpstr>Buch: „Das Glaszimmer  und ein Brief an den Führer“ einsetzbar in der 7. Klasse</vt:lpstr>
      <vt:lpstr>LLLL ist im Internet</vt:lpstr>
      <vt:lpstr>Systematisches Vorgehen im Überblick: einfache Handhabung,  garantierter Erfolg (1)</vt:lpstr>
      <vt:lpstr>Systematisches Vorgehen im Überblick: einfache Handhabung,  garantierter Erfolg (2)</vt:lpstr>
      <vt:lpstr>Systematisches Vorgehen im Überblick: einfache Handhabung,  garantierter Erfolg</vt:lpstr>
      <vt:lpstr>Projektdurchführung in vier Phasen  Phase 1</vt:lpstr>
      <vt:lpstr> Phase 2/3/4</vt:lpstr>
      <vt:lpstr>Förderung durch Anregung  zur Eigeninitiative</vt:lpstr>
      <vt:lpstr>Sie können vorbereitete Unterlagen nutzen  (Internet www.rotary4L.de )</vt:lpstr>
      <vt:lpstr>Vorbereitet sind u.a. Musterbriefe an  Schulleiter sowie eine Presseerklärung</vt:lpstr>
      <vt:lpstr>Positive Feedbacks von  Schulaufsicht und Lehrern</vt:lpstr>
      <vt:lpstr>Glückliche Kinderaugen und  ein Dankschreiben</vt:lpstr>
      <vt:lpstr>Feedback von  geförderten Grundschülern</vt:lpstr>
      <vt:lpstr>Ihre Ansprechpartner  bei 4 L</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Förderung des Leseverständnisses  von Schulkindern der Klassenstufen 1 - 7   Projekt „LLLL“  www.rotary4L.de  Informationen für Rotary Clubs Januar 2022</dc:title>
  <cp:lastModifiedBy>Michael Bülhoff</cp:lastModifiedBy>
  <cp:revision>14</cp:revision>
  <dcterms:modified xsi:type="dcterms:W3CDTF">2023-04-12T19:39:08Z</dcterms:modified>
</cp:coreProperties>
</file>